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62" r:id="rId2"/>
    <p:sldId id="309" r:id="rId3"/>
    <p:sldId id="311" r:id="rId4"/>
    <p:sldId id="310"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63" r:id="rId36"/>
    <p:sldId id="364" r:id="rId37"/>
    <p:sldId id="365" r:id="rId38"/>
    <p:sldId id="366" r:id="rId39"/>
    <p:sldId id="367" r:id="rId40"/>
    <p:sldId id="368" r:id="rId41"/>
    <p:sldId id="369" r:id="rId42"/>
    <p:sldId id="370" r:id="rId43"/>
    <p:sldId id="371" r:id="rId44"/>
    <p:sldId id="372" r:id="rId45"/>
    <p:sldId id="373" r:id="rId46"/>
    <p:sldId id="374" r:id="rId47"/>
    <p:sldId id="375" r:id="rId48"/>
    <p:sldId id="376" r:id="rId49"/>
    <p:sldId id="377" r:id="rId50"/>
    <p:sldId id="378" r:id="rId51"/>
    <p:sldId id="342" r:id="rId52"/>
    <p:sldId id="343" r:id="rId5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2023/8/24</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slide" Target="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2235;&#65289;%20&#31038;&#20250;&#20027;&#20041;&#21046;&#24230;&#22312;&#20013;&#22269;&#30340;&#30830;&#31435;.DOC"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345059" y="1799829"/>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505299" y="3509973"/>
            <a:ext cx="6577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433291" y="2996952"/>
            <a:ext cx="6739345" cy="492443"/>
          </a:xfrm>
          <a:prstGeom prst="rect">
            <a:avLst/>
          </a:prstGeom>
        </p:spPr>
        <p:txBody>
          <a:bodyPr wrap="none">
            <a:spAutoFit/>
          </a:bodyPr>
          <a:lstStyle/>
          <a:p>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最为广泛而深刻的社会变革</a:t>
            </a:r>
            <a:endParaRPr lang="zh-CN" altLang="zh-CN" sz="2600" b="1" dirty="0">
              <a:solidFill>
                <a:schemeClr val="accent2">
                  <a:lumMod val="75000"/>
                </a:schemeClr>
              </a:solidFill>
              <a:latin typeface="方正细黑一简体" panose="03000509000000000000" pitchFamily="65" charset="-122"/>
              <a:ea typeface="方正细黑一简体" panose="03000509000000000000" pitchFamily="65" charset="-122"/>
            </a:endParaRPr>
          </a:p>
        </p:txBody>
      </p:sp>
      <p:sp>
        <p:nvSpPr>
          <p:cNvPr id="25" name="矩形 24">
            <a:hlinkClick r:id="rId3" action="ppaction://hlinksldjump"/>
          </p:cNvPr>
          <p:cNvSpPr/>
          <p:nvPr/>
        </p:nvSpPr>
        <p:spPr>
          <a:xfrm>
            <a:off x="3434656" y="4230053"/>
            <a:ext cx="5399235" cy="492443"/>
          </a:xfrm>
          <a:prstGeom prst="rect">
            <a:avLst/>
          </a:prstGeom>
        </p:spPr>
        <p:txBody>
          <a:bodyPr wrap="none">
            <a:spAutoFit/>
          </a:bodyPr>
          <a:lstStyle/>
          <a:p>
            <a:pPr lvl="0" algn="ctr">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在艰辛探索中前进</a:t>
            </a:r>
          </a:p>
        </p:txBody>
      </p:sp>
      <p:sp>
        <p:nvSpPr>
          <p:cNvPr id="20" name="标题 1"/>
          <p:cNvSpPr txBox="1">
            <a:spLocks/>
          </p:cNvSpPr>
          <p:nvPr/>
        </p:nvSpPr>
        <p:spPr>
          <a:xfrm>
            <a:off x="9892328" y="548680"/>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1094535"/>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27" name="矩形 26">
            <a:hlinkClick r:id="rId4" action="ppaction://hlinksldjump"/>
          </p:cNvPr>
          <p:cNvSpPr/>
          <p:nvPr/>
        </p:nvSpPr>
        <p:spPr>
          <a:xfrm>
            <a:off x="2857227" y="786770"/>
            <a:ext cx="6482908" cy="553998"/>
          </a:xfrm>
          <a:prstGeom prst="rect">
            <a:avLst/>
          </a:prstGeom>
        </p:spPr>
        <p:txBody>
          <a:bodyPr wrap="square">
            <a:spAutoFit/>
          </a:bodyPr>
          <a:lstStyle/>
          <a:p>
            <a:r>
              <a:rPr lang="zh-CN" altLang="en-US" sz="3000" b="1" kern="100"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a:rPr>
              <a:t>第二框　社会主义制度在中国的确立</a:t>
            </a:r>
            <a:endPar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endParaRPr>
          </a:p>
        </p:txBody>
      </p:sp>
      <p:cxnSp>
        <p:nvCxnSpPr>
          <p:cNvPr id="28" name="直接连接符 27"/>
          <p:cNvCxnSpPr/>
          <p:nvPr/>
        </p:nvCxnSpPr>
        <p:spPr>
          <a:xfrm>
            <a:off x="3505299" y="4724946"/>
            <a:ext cx="6577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404665"/>
            <a:ext cx="11161240" cy="6192687"/>
          </a:xfrm>
        </p:spPr>
        <p:txBody>
          <a:bodyPr>
            <a:noAutofit/>
          </a:bodyPr>
          <a:lstStyle/>
          <a:p>
            <a:pPr indent="713740" algn="ctr">
              <a:lnSpc>
                <a:spcPct val="130000"/>
              </a:lnSpc>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最为广泛而深刻的社会变革</a:t>
            </a:r>
            <a:endParaRPr lang="zh-CN" altLang="zh-CN" kern="100" dirty="0">
              <a:solidFill>
                <a:schemeClr val="accent6">
                  <a:lumMod val="75000"/>
                </a:schemeClr>
              </a:solidFill>
              <a:latin typeface="宋体"/>
              <a:cs typeface="Courier New"/>
            </a:endParaRPr>
          </a:p>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kern="100" dirty="0">
              <a:latin typeface="宋体"/>
              <a:cs typeface="Courier New"/>
            </a:endParaRPr>
          </a:p>
          <a:p>
            <a:pPr indent="713740" algn="just">
              <a:lnSpc>
                <a:spcPct val="130000"/>
              </a:lnSpc>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过渡时期的总路线和总任务</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Times New Roman"/>
                <a:ea typeface="方正细黑一简体"/>
                <a:cs typeface="Times New Roman"/>
              </a:rPr>
              <a:t>要在一个相当长的时期内，逐步实现国家的社会主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并逐步实现国家对农业、对手工业和对资本主义工商业</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改</a:t>
            </a:r>
            <a:r>
              <a:rPr lang="zh-CN" altLang="zh-CN" b="1" kern="100" dirty="0">
                <a:latin typeface="Times New Roman"/>
                <a:ea typeface="方正细黑一简体"/>
                <a:cs typeface="Times New Roman"/>
              </a:rPr>
              <a:t>造。这一内容概括说来，就是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一化三改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kern="100" dirty="0">
              <a:latin typeface="宋体"/>
              <a:cs typeface="Courier New"/>
            </a:endParaRPr>
          </a:p>
          <a:p>
            <a:pPr indent="713740" algn="just">
              <a:lnSpc>
                <a:spcPct val="130000"/>
              </a:lnSpc>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：过渡时期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社会主义革命时期</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1949</a:t>
            </a:r>
            <a:r>
              <a:rPr lang="zh-CN" altLang="zh-CN" b="1" kern="100" dirty="0">
                <a:latin typeface="Times New Roman"/>
                <a:ea typeface="方正细黑一简体"/>
                <a:cs typeface="Times New Roman"/>
              </a:rPr>
              <a:t>年中华人民共和国成立到</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年社会主义改造基本完成，这是一个过渡时期。所谓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过渡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是指从新民主主义向社会主义的过渡。这一时期，中国的社会性质是新民主主义社会，而不是社会主义社会</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4" name="矩形 3"/>
          <p:cNvSpPr/>
          <p:nvPr/>
        </p:nvSpPr>
        <p:spPr>
          <a:xfrm>
            <a:off x="9439406" y="242088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工业化</a:t>
            </a:r>
            <a:endParaRPr lang="zh-CN" altLang="en-US" dirty="0"/>
          </a:p>
        </p:txBody>
      </p:sp>
      <p:sp>
        <p:nvSpPr>
          <p:cNvPr id="5" name="矩形 4"/>
          <p:cNvSpPr/>
          <p:nvPr/>
        </p:nvSpPr>
        <p:spPr>
          <a:xfrm>
            <a:off x="9121923" y="29441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620688"/>
            <a:ext cx="10975658" cy="5904656"/>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从新民主主义向社会主义过渡的历史必然性</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a:t>
            </a:r>
            <a:r>
              <a:rPr lang="zh-CN" altLang="zh-CN" b="1" kern="100" dirty="0" smtClean="0">
                <a:latin typeface="Times New Roman"/>
                <a:ea typeface="方正细黑一简体"/>
                <a:cs typeface="Times New Roman"/>
              </a:rPr>
              <a:t>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迅</a:t>
            </a:r>
            <a:r>
              <a:rPr lang="zh-CN" altLang="zh-CN" b="1" kern="100" dirty="0">
                <a:latin typeface="Times New Roman"/>
                <a:ea typeface="方正细黑一简体"/>
                <a:cs typeface="Times New Roman"/>
              </a:rPr>
              <a:t>速发展，逐步成为社会经济中</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a:t>
            </a:r>
          </a:p>
          <a:p>
            <a:pPr indent="0" algn="just">
              <a:tabLst>
                <a:tab pos="5311140" algn="l"/>
              </a:tabLst>
            </a:pPr>
            <a:r>
              <a:rPr lang="zh-CN" altLang="zh-CN" b="1" kern="100" dirty="0" smtClean="0">
                <a:latin typeface="Times New Roman"/>
                <a:ea typeface="方正细黑一简体"/>
                <a:cs typeface="Times New Roman"/>
              </a:rPr>
              <a:t>因</a:t>
            </a:r>
            <a:r>
              <a:rPr lang="zh-CN" altLang="zh-CN" b="1" kern="100" dirty="0">
                <a:latin typeface="Times New Roman"/>
                <a:ea typeface="方正细黑一简体"/>
                <a:cs typeface="Times New Roman"/>
              </a:rPr>
              <a:t>素。</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国家积累了利用、限制和管</a:t>
            </a:r>
            <a:r>
              <a:rPr lang="zh-CN" altLang="zh-CN" b="1" kern="100" dirty="0" smtClean="0">
                <a:latin typeface="Times New Roman"/>
                <a:ea typeface="方正细黑一简体"/>
                <a:cs typeface="Times New Roman"/>
              </a:rPr>
              <a:t>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经验，不同程度地开始了对它们初步</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改</a:t>
            </a:r>
            <a:r>
              <a:rPr lang="zh-CN" altLang="zh-CN" b="1" kern="100" dirty="0">
                <a:latin typeface="Times New Roman"/>
                <a:ea typeface="方正细黑一简体"/>
                <a:cs typeface="Times New Roman"/>
              </a:rPr>
              <a:t>造。</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个体农业经济难以适应国</a:t>
            </a:r>
            <a:r>
              <a:rPr lang="zh-CN" altLang="zh-CN" b="1" kern="100" dirty="0" smtClean="0">
                <a:latin typeface="Times New Roman"/>
                <a:ea typeface="方正细黑一简体"/>
                <a:cs typeface="Times New Roman"/>
              </a:rPr>
              <a:t>家</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建</a:t>
            </a:r>
            <a:r>
              <a:rPr lang="zh-CN" altLang="zh-CN" b="1" kern="100" dirty="0">
                <a:latin typeface="Times New Roman"/>
                <a:ea typeface="方正细黑一简体"/>
                <a:cs typeface="Times New Roman"/>
              </a:rPr>
              <a:t>设的新形势，迫切需要组织起来。</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国际形势有利于中国加快</a:t>
            </a:r>
            <a:r>
              <a:rPr lang="zh-CN" altLang="zh-CN" b="1" kern="100" dirty="0" smtClean="0">
                <a:latin typeface="Times New Roman"/>
                <a:ea typeface="方正细黑一简体"/>
                <a:cs typeface="Times New Roman"/>
              </a:rPr>
              <a:t>向</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阵</a:t>
            </a:r>
            <a:r>
              <a:rPr lang="zh-CN" altLang="zh-CN" b="1" kern="100" dirty="0">
                <a:latin typeface="Times New Roman"/>
                <a:ea typeface="方正细黑一简体"/>
                <a:cs typeface="Times New Roman"/>
              </a:rPr>
              <a:t>营的转变</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3102066" y="147458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国营经济</a:t>
            </a:r>
            <a:endParaRPr lang="zh-CN" altLang="en-US" dirty="0"/>
          </a:p>
        </p:txBody>
      </p:sp>
      <p:sp>
        <p:nvSpPr>
          <p:cNvPr id="5" name="矩形 4"/>
          <p:cNvSpPr/>
          <p:nvPr/>
        </p:nvSpPr>
        <p:spPr>
          <a:xfrm>
            <a:off x="9986019" y="1474585"/>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主导性</a:t>
            </a:r>
            <a:endParaRPr lang="zh-CN" altLang="en-US" dirty="0"/>
          </a:p>
        </p:txBody>
      </p:sp>
      <p:sp>
        <p:nvSpPr>
          <p:cNvPr id="6" name="矩形 5"/>
          <p:cNvSpPr/>
          <p:nvPr/>
        </p:nvSpPr>
        <p:spPr>
          <a:xfrm>
            <a:off x="6341790" y="2924944"/>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私营工商业</a:t>
            </a:r>
            <a:endParaRPr lang="zh-CN" altLang="en-US" dirty="0"/>
          </a:p>
        </p:txBody>
      </p:sp>
      <p:sp>
        <p:nvSpPr>
          <p:cNvPr id="7" name="矩形 6"/>
          <p:cNvSpPr/>
          <p:nvPr/>
        </p:nvSpPr>
        <p:spPr>
          <a:xfrm>
            <a:off x="4153371" y="357301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
        <p:nvSpPr>
          <p:cNvPr id="8" name="矩形 7"/>
          <p:cNvSpPr/>
          <p:nvPr/>
        </p:nvSpPr>
        <p:spPr>
          <a:xfrm>
            <a:off x="6066097" y="429309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工业化</a:t>
            </a:r>
            <a:endParaRPr lang="zh-CN" altLang="en-US" dirty="0"/>
          </a:p>
        </p:txBody>
      </p:sp>
      <p:sp>
        <p:nvSpPr>
          <p:cNvPr id="9" name="矩形 8"/>
          <p:cNvSpPr/>
          <p:nvPr/>
        </p:nvSpPr>
        <p:spPr>
          <a:xfrm>
            <a:off x="6066097" y="566124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lnSpcReduction="10000"/>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社会主义改造胜利的重大意义</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(1)1956</a:t>
            </a:r>
            <a:r>
              <a:rPr lang="zh-CN" altLang="zh-CN" b="1" kern="100" dirty="0">
                <a:latin typeface="Times New Roman"/>
                <a:ea typeface="方正细黑一简体"/>
                <a:cs typeface="Times New Roman"/>
              </a:rPr>
              <a:t>年，生产资料私有制的社会主义改造取得</a:t>
            </a:r>
            <a:r>
              <a:rPr lang="zh-CN" altLang="zh-CN" b="1" kern="100" dirty="0" smtClean="0">
                <a:latin typeface="Times New Roman"/>
                <a:ea typeface="方正细黑一简体"/>
                <a:cs typeface="Times New Roman"/>
              </a:rPr>
              <a:t>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胜利，标志着我国实现了</a:t>
            </a:r>
            <a:r>
              <a:rPr lang="zh-CN" altLang="zh-CN" b="1" kern="100" dirty="0" smtClean="0">
                <a:latin typeface="Times New Roman"/>
                <a:ea typeface="方正细黑一简体"/>
                <a:cs typeface="Times New Roman"/>
              </a:rPr>
              <a:t>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到</a:t>
            </a:r>
            <a:r>
              <a:rPr lang="zh-CN" altLang="zh-CN" b="1" kern="100" dirty="0">
                <a:latin typeface="Times New Roman"/>
                <a:ea typeface="方正细黑一简体"/>
                <a:cs typeface="Times New Roman"/>
              </a:rPr>
              <a:t>社会主义的转变，进入了社会主义社会。中国走上社会主义道路是历史发展的必然，是亿万中国人民在长期奋斗中作出的决定性选择。</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在过渡时期总路线的指引下，中国共产党在一个经济文化落后的东方大国，创造性地开辟了一条适</a:t>
            </a:r>
            <a:r>
              <a:rPr lang="zh-CN" altLang="zh-CN" b="1" kern="100" dirty="0" smtClean="0">
                <a:latin typeface="Times New Roman"/>
                <a:ea typeface="方正细黑一简体"/>
                <a:cs typeface="Times New Roman"/>
              </a:rPr>
              <a:t>合</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社会主义改造道路，顺利实现了</a:t>
            </a:r>
            <a:r>
              <a:rPr lang="zh-CN" altLang="zh-CN" b="1" kern="100" dirty="0" smtClean="0">
                <a:latin typeface="Times New Roman"/>
                <a:ea typeface="方正细黑一简体"/>
                <a:cs typeface="Times New Roman"/>
              </a:rPr>
              <a:t>对</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社会主义改造，在中国建立起社会主义制度，实现了中华民族有史以来最为广泛而深刻</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9265939" y="134076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决定性</a:t>
            </a:r>
            <a:endParaRPr lang="zh-CN" altLang="en-US" dirty="0"/>
          </a:p>
        </p:txBody>
      </p:sp>
      <p:sp>
        <p:nvSpPr>
          <p:cNvPr id="5" name="矩形 4"/>
          <p:cNvSpPr/>
          <p:nvPr/>
        </p:nvSpPr>
        <p:spPr>
          <a:xfrm>
            <a:off x="3865339" y="191683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新民主主义</a:t>
            </a:r>
            <a:endParaRPr lang="zh-CN" altLang="en-US" dirty="0"/>
          </a:p>
        </p:txBody>
      </p:sp>
      <p:sp>
        <p:nvSpPr>
          <p:cNvPr id="6" name="矩形 5"/>
          <p:cNvSpPr/>
          <p:nvPr/>
        </p:nvSpPr>
        <p:spPr>
          <a:xfrm>
            <a:off x="6673651" y="441794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中国特点</a:t>
            </a:r>
            <a:endParaRPr lang="zh-CN" altLang="en-US" dirty="0"/>
          </a:p>
        </p:txBody>
      </p:sp>
      <p:sp>
        <p:nvSpPr>
          <p:cNvPr id="7" name="矩形 6"/>
          <p:cNvSpPr/>
          <p:nvPr/>
        </p:nvSpPr>
        <p:spPr>
          <a:xfrm>
            <a:off x="2785219" y="5008694"/>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生产资料私有制</a:t>
            </a:r>
            <a:endParaRPr lang="zh-CN" altLang="en-US" dirty="0"/>
          </a:p>
        </p:txBody>
      </p:sp>
      <p:sp>
        <p:nvSpPr>
          <p:cNvPr id="8" name="矩形 7"/>
          <p:cNvSpPr/>
          <p:nvPr/>
        </p:nvSpPr>
        <p:spPr>
          <a:xfrm>
            <a:off x="8878368" y="560717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社会变革</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1135285"/>
            <a:ext cx="10744412" cy="4525963"/>
          </a:xfrm>
        </p:spPr>
        <p:txBody>
          <a:bodyPr/>
          <a:lstStyle/>
          <a:p>
            <a:pPr indent="713740" algn="just">
              <a:lnSpc>
                <a:spcPct val="200000"/>
              </a:lnSpc>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：区分两个</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标志</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lnSpc>
                <a:spcPct val="200000"/>
              </a:lnSpc>
              <a:tabLst>
                <a:tab pos="5311140" algn="l"/>
              </a:tabLst>
            </a:pPr>
            <a:r>
              <a:rPr lang="zh-CN" altLang="zh-CN" b="1" kern="100" dirty="0">
                <a:latin typeface="Times New Roman"/>
                <a:ea typeface="方正细黑一简体"/>
                <a:cs typeface="Times New Roman"/>
              </a:rPr>
              <a:t>中华人民共和国的成立，标志着新民主主义革命的结束，社会主义革命的开始；生产资料私有制的社会主义改造取得决定性胜利，标志着我国进入了社会主义社会。</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6947" y="415209"/>
            <a:ext cx="11248468" cy="5966120"/>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小燕子，穿花衣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我们盖起了大工厂，装上了新机器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年代，一首电影插曲传唱大半个中国。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大工厂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新机器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正是那个时代的关键词。新中国成立后短短三年，就根本扭转了国民党反动统治留下的混乱局面，实现了政治、经济、社会的稳定，各方面都取得了超出预期的成绩。毛泽东说，从</a:t>
            </a:r>
            <a:r>
              <a:rPr lang="en-US" altLang="zh-CN" b="1" kern="100" dirty="0">
                <a:latin typeface="Times New Roman"/>
                <a:ea typeface="方正细黑一简体"/>
                <a:cs typeface="Courier New"/>
              </a:rPr>
              <a:t>1953</a:t>
            </a:r>
            <a:r>
              <a:rPr lang="zh-CN" altLang="zh-CN" b="1" kern="100" dirty="0">
                <a:latin typeface="Times New Roman"/>
                <a:ea typeface="方正细黑一简体"/>
                <a:cs typeface="Times New Roman"/>
              </a:rPr>
              <a:t>年起，我们就要进入大规模经济建设了，准备以二十年时间完成中国的工业化。他形象地用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一体双翼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来比喻，把工业化比做鸟的主体，但是要飞上天还需要一对翅膀。　</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87216"/>
            <a:ext cx="10975658" cy="5822104"/>
          </a:xfrm>
        </p:spPr>
        <p:txBody>
          <a:bodyPr>
            <a:noAutofit/>
          </a:bodyPr>
          <a:lstStyle/>
          <a:p>
            <a:pPr indent="713740" algn="just">
              <a:lnSpc>
                <a:spcPct val="130000"/>
              </a:lnSpc>
              <a:tabLst>
                <a:tab pos="5311140" algn="l"/>
              </a:tabLst>
            </a:pPr>
            <a:r>
              <a:rPr lang="en-US" altLang="zh-CN" sz="2900" b="1" kern="100" dirty="0">
                <a:solidFill>
                  <a:srgbClr val="7030A0"/>
                </a:solidFill>
                <a:latin typeface="Times New Roman"/>
                <a:ea typeface="方正细黑一简体"/>
                <a:cs typeface="Courier New"/>
              </a:rPr>
              <a:t>[</a:t>
            </a:r>
            <a:r>
              <a:rPr lang="zh-CN" altLang="zh-CN" sz="2900" b="1" kern="100" dirty="0">
                <a:solidFill>
                  <a:srgbClr val="7030A0"/>
                </a:solidFill>
                <a:latin typeface="Times New Roman"/>
                <a:ea typeface="方正细黑一简体"/>
                <a:cs typeface="Times New Roman"/>
              </a:rPr>
              <a:t>问题探究</a:t>
            </a:r>
            <a:r>
              <a:rPr lang="en-US" altLang="zh-CN" sz="2900" b="1" kern="100" dirty="0">
                <a:solidFill>
                  <a:srgbClr val="7030A0"/>
                </a:solidFill>
                <a:latin typeface="Times New Roman"/>
                <a:ea typeface="方正细黑一简体"/>
                <a:cs typeface="Courier New"/>
              </a:rPr>
              <a:t>]</a:t>
            </a:r>
            <a:r>
              <a:rPr lang="zh-CN" altLang="zh-CN" sz="2900" b="1" kern="100" dirty="0">
                <a:latin typeface="Times New Roman"/>
                <a:ea typeface="方正细黑一简体"/>
                <a:cs typeface="Times New Roman"/>
              </a:rPr>
              <a:t>　</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一体双翼</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中</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双翼</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比喻的是什么，其有什么重要影响？</a:t>
            </a:r>
            <a:endParaRPr lang="zh-CN" altLang="zh-CN" sz="2900" kern="100" dirty="0">
              <a:latin typeface="宋体"/>
              <a:cs typeface="Courier New"/>
            </a:endParaRPr>
          </a:p>
          <a:p>
            <a:pPr indent="713740" algn="just">
              <a:lnSpc>
                <a:spcPct val="130000"/>
              </a:lnSpc>
              <a:tabLst>
                <a:tab pos="5311140" algn="l"/>
              </a:tabLst>
            </a:pPr>
            <a:r>
              <a:rPr lang="zh-CN" altLang="zh-CN" sz="2900" b="1" kern="100" dirty="0">
                <a:solidFill>
                  <a:srgbClr val="FF0000"/>
                </a:solidFill>
                <a:latin typeface="Times New Roman"/>
                <a:ea typeface="方正细黑一简体"/>
                <a:cs typeface="Times New Roman"/>
              </a:rPr>
              <a:t>提示：</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一体双翼</a:t>
            </a:r>
            <a:r>
              <a:rPr lang="en-US" altLang="zh-CN" sz="2900" b="1" kern="100" dirty="0">
                <a:latin typeface="Times New Roman"/>
                <a:ea typeface="方正细黑一简体"/>
                <a:cs typeface="Courier New"/>
              </a:rPr>
              <a:t>”</a:t>
            </a:r>
            <a:r>
              <a:rPr lang="zh-CN" altLang="zh-CN" sz="2900" b="1" kern="100" dirty="0">
                <a:latin typeface="Times New Roman"/>
                <a:ea typeface="方正细黑一简体"/>
                <a:cs typeface="Times New Roman"/>
              </a:rPr>
              <a:t>是对过渡时期总路线和总任务的形象比喻。一体指工业化，双翼指三大改造。</a:t>
            </a:r>
            <a:endParaRPr lang="zh-CN" altLang="zh-CN" sz="2900" kern="100" dirty="0">
              <a:latin typeface="宋体"/>
              <a:cs typeface="Courier New"/>
            </a:endParaRPr>
          </a:p>
          <a:p>
            <a:pPr indent="713740" algn="just">
              <a:lnSpc>
                <a:spcPct val="130000"/>
              </a:lnSpc>
              <a:tabLst>
                <a:tab pos="5311140" algn="l"/>
              </a:tabLst>
            </a:pPr>
            <a:r>
              <a:rPr lang="zh-CN" altLang="zh-CN" sz="2900" b="1" kern="100" dirty="0">
                <a:latin typeface="Times New Roman"/>
                <a:ea typeface="方正细黑一简体"/>
                <a:cs typeface="Times New Roman"/>
              </a:rPr>
              <a:t>重要影响：三大改造取得决定性的胜利，标志着我国实现了从新民主主义到社会主义的转变，进入了社会主义社会，在中国建立起社会主义制度，实现了中华民族有史以来最为广泛而深刻的社会变革。极大地激发了广大人民群众建设社会主义的积极性，社会生产力有了比较迅速的发展，社会秩序更加稳定，人民民主专政更加巩固，从而为我国全面建设社会主义奠定了坚实基础</a:t>
            </a:r>
            <a:r>
              <a:rPr lang="zh-CN" altLang="zh-CN" sz="2900" b="1" kern="100" dirty="0" smtClean="0">
                <a:latin typeface="Times New Roman"/>
                <a:ea typeface="方正细黑一简体"/>
                <a:cs typeface="Times New Roman"/>
              </a:rPr>
              <a:t>。</a:t>
            </a:r>
            <a:endParaRPr lang="zh-CN" altLang="zh-CN" sz="290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lnSpcReduction="10000"/>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正确认识</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一化三改</a:t>
            </a:r>
            <a:r>
              <a:rPr lang="en-US" altLang="zh-CN" b="1" kern="100" dirty="0">
                <a:solidFill>
                  <a:srgbClr val="0000FF"/>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一化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就是逐步实现国家的社会主义工业化，这是主体；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逐步实现国家对农业、对手工业和对资本主义工商业的社会主义改造。一方面，要求发展社会主义工业，使我国由落后的农业国逐步变为先进的工业国，使社会主义工业成为整个国民经济的有决定意义的领导力量；另一方面，要求把农民、手工业者的个体私有制改造为社会主义的集体所有制，把资本主义的私有制改造为社会主义的全民所有制，进一步解放生产力，支持和推动社会主义建设和发展</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16632"/>
            <a:ext cx="11176460" cy="6110136"/>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一化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特点是以工业化为主体，三大改造为两翼，二者相互适应、互相联系、互相制约、相互促进、协调发展。其实质是使生产资料的资本主义私有制变为生产资料的社会主义公有制，体现了发展生产力和变革生产关系的辩证统一。因此，党在过渡时期的总路线是一条社会主义建设和社会主义改造同时并举的总路线。</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社会主义改造取得了决定性胜利，标志着我国实现了从新民主主义到社会主义的转变，进入了社会主义社会。实现了中华民族有史以来最为广泛而深刻的社会变革，为当代中国一切发展进步奠定了制度基础，实现了中华民族由近代不断衰落到根本扭转命运、持续走向繁荣富强的伟大飞跃</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99184"/>
            <a:ext cx="11305256" cy="6542184"/>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中华人民共和国成立是中华民族最为广泛而深刻的社会变革。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顺利实现对生产资料私有制的社会主义改造，在中国建立起社会主义制度，实现了中华民族有史以来最为广泛而深刻的社会变革。</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个体农业成为社会经济中的主导性因素是我国从新民主主义向社会主义过渡的历史必然性之一。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社会主义国营经济迅速发展，逐步成为社会经济中的主导性因素是我国从新民主主义向社会主义过渡的历史必然性之一</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703240"/>
            <a:ext cx="11305256" cy="5822104"/>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由新民主主义向社会主义的过渡时期是从新民主主义革命到中华人民共和国成立。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由新民主主义向社会主义的过渡时期是从中华人民共和国成立到社会主义改造基本完成。</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中华人民共和国的成立，标志着我国进入了社会主义社会。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生产资料私有制的社会主义改造取得了决定性的胜利，标志着我国实现了从新民主主义到社会主义的转变，进入了社会主义社会</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95329"/>
            <a:ext cx="10975658" cy="3805880"/>
          </a:xfrm>
        </p:spPr>
        <p:txBody>
          <a:bodyPr/>
          <a:lstStyle/>
          <a:p>
            <a:pPr indent="0" algn="just">
              <a:lnSpc>
                <a:spcPct val="200000"/>
              </a:lnSpc>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中国走上社会主义道路是中国共产党作出的决定性选择。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lnSpc>
                <a:spcPct val="200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中国走上社会主义道路是历史发展的必然，是亿万中国人民在长期奋斗中作出的决定性选择。</a:t>
            </a:r>
            <a:endParaRPr lang="zh-CN" altLang="zh-CN" sz="1050" kern="100" dirty="0">
              <a:latin typeface="宋体"/>
              <a:cs typeface="Courier New"/>
            </a:endParaRPr>
          </a:p>
          <a:p>
            <a:pPr indent="0">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有人认为：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新中国成立之初，中国的经济文化发展水平同资本主义发达国家相比，存在很大差距，应该等到资本主义充分发展以后再进行社会主义改造。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该观点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ea typeface="Times New Roman"/>
                <a:cs typeface="Courier New"/>
              </a:rPr>
              <a:t> </a:t>
            </a:r>
            <a:r>
              <a:rPr lang="en-US" altLang="zh-CN" b="1" kern="100" dirty="0">
                <a:latin typeface="宋体"/>
                <a:ea typeface="Times New Roman"/>
                <a:cs typeface="Courier New"/>
              </a:rPr>
              <a:t>)</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肯定了国家已积累利用、限制和管理私营工商业的经验　</a:t>
            </a:r>
            <a:r>
              <a:rPr lang="zh-CN" altLang="zh-CN" b="1" kern="100" dirty="0">
                <a:latin typeface="宋体"/>
                <a:cs typeface="宋体"/>
              </a:rPr>
              <a:t>②</a:t>
            </a:r>
            <a:r>
              <a:rPr lang="zh-CN" altLang="zh-CN" b="1" kern="100" dirty="0">
                <a:latin typeface="Times New Roman"/>
                <a:ea typeface="方正细黑一简体"/>
                <a:cs typeface="Times New Roman"/>
              </a:rPr>
              <a:t>看到了个体农业经济难以适应国家工业化建设的新形势　</a:t>
            </a:r>
            <a:r>
              <a:rPr lang="zh-CN" altLang="zh-CN" b="1" kern="100" dirty="0">
                <a:latin typeface="宋体"/>
                <a:cs typeface="宋体"/>
              </a:rPr>
              <a:t>③</a:t>
            </a:r>
            <a:r>
              <a:rPr lang="zh-CN" altLang="zh-CN" b="1" kern="100" dirty="0">
                <a:latin typeface="Times New Roman"/>
                <a:ea typeface="方正细黑一简体"/>
                <a:cs typeface="Times New Roman"/>
              </a:rPr>
              <a:t>没有看到社会主义国营经济逐步成为社会经济中的主导性因素　</a:t>
            </a:r>
            <a:r>
              <a:rPr lang="zh-CN" altLang="zh-CN" b="1" kern="100" dirty="0">
                <a:latin typeface="宋体"/>
                <a:cs typeface="宋体"/>
              </a:rPr>
              <a:t>④</a:t>
            </a:r>
            <a:r>
              <a:rPr lang="zh-CN" altLang="zh-CN" b="1" kern="100" dirty="0">
                <a:latin typeface="Times New Roman"/>
                <a:ea typeface="方正细黑一简体"/>
                <a:cs typeface="Times New Roman"/>
              </a:rPr>
              <a:t>忽视了国际形势有利于中国加快向社会主义阵营的转变</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题中观点没有看到社会主义国营经济逐步成为社会经济中的主导性因素，忽视了国际形势有利于中国加快向社会主义阵营的转变，</a:t>
            </a:r>
            <a:r>
              <a:rPr lang="zh-CN" altLang="zh-CN" b="1" kern="100" dirty="0">
                <a:latin typeface="宋体"/>
                <a:cs typeface="宋体"/>
              </a:rPr>
              <a:t>③④</a:t>
            </a:r>
            <a:r>
              <a:rPr lang="zh-CN" altLang="zh-CN" b="1" kern="100" dirty="0">
                <a:latin typeface="Times New Roman"/>
                <a:ea typeface="方正细黑一简体"/>
                <a:cs typeface="Times New Roman"/>
              </a:rPr>
              <a:t>正确。材料观点否定了国家已积累利用、限制和管理私营工商业的经验，排除</a:t>
            </a:r>
            <a:r>
              <a:rPr lang="zh-CN" altLang="zh-CN" b="1" kern="100" dirty="0">
                <a:latin typeface="宋体"/>
                <a:cs typeface="宋体"/>
              </a:rPr>
              <a:t>①</a:t>
            </a:r>
            <a:r>
              <a:rPr lang="zh-CN" altLang="zh-CN" b="1" kern="100" dirty="0">
                <a:latin typeface="Times New Roman"/>
                <a:ea typeface="方正细黑一简体"/>
                <a:cs typeface="Times New Roman"/>
              </a:rPr>
              <a:t>。材料观点没有看到个体农业经济难以适应国家工业化建设的新形势，排除</a:t>
            </a:r>
            <a:r>
              <a:rPr lang="zh-CN" altLang="zh-CN" b="1" kern="100" dirty="0">
                <a:latin typeface="宋体"/>
                <a:cs typeface="宋体"/>
              </a:rPr>
              <a:t>②</a:t>
            </a:r>
            <a:r>
              <a:rPr lang="zh-CN" altLang="zh-CN" b="1" kern="100" dirty="0">
                <a:latin typeface="Times New Roman"/>
                <a:ea typeface="方正细黑一简体"/>
                <a:cs typeface="Times New Roman"/>
              </a:rPr>
              <a:t>。</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487217"/>
            <a:ext cx="10975658" cy="5966119"/>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P26</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1954</a:t>
            </a:r>
            <a:r>
              <a:rPr lang="zh-CN" altLang="zh-CN" b="1" kern="100" dirty="0">
                <a:latin typeface="Times New Roman"/>
                <a:ea typeface="方正细黑一简体"/>
                <a:cs typeface="Times New Roman"/>
              </a:rPr>
              <a:t>年，第一届全国人民代表大会第一次会议通过《中华人民共和国宪法》。该法以国家根本法的形式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确认了中国人民掌握国家权力的历史偶然性</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规定了我国的基本政治制度、经济制度和文化制度</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明确了建立社会主义社会的根本任务</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肯定了从新民主主义转变到社会主义的根本途径</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23321"/>
            <a:ext cx="10975658" cy="3949896"/>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1954</a:t>
            </a:r>
            <a:r>
              <a:rPr lang="zh-CN" altLang="zh-CN" b="1" kern="100" dirty="0">
                <a:latin typeface="Times New Roman"/>
                <a:ea typeface="方正细黑一简体"/>
                <a:cs typeface="Times New Roman"/>
              </a:rPr>
              <a:t>年宪法规定了我国的基本政治制度、经济制度和文化制度，明确了建立社会主义社会的根本任务，</a:t>
            </a:r>
            <a:r>
              <a:rPr lang="zh-CN" altLang="zh-CN" b="1" kern="100" dirty="0">
                <a:latin typeface="宋体"/>
                <a:cs typeface="宋体"/>
              </a:rPr>
              <a:t>②③</a:t>
            </a:r>
            <a:r>
              <a:rPr lang="zh-CN" altLang="zh-CN" b="1" kern="100" dirty="0">
                <a:latin typeface="Times New Roman"/>
                <a:ea typeface="方正细黑一简体"/>
                <a:cs typeface="Times New Roman"/>
              </a:rPr>
              <a:t>正确。中国人民掌握国家权力是历史发展的必然，</a:t>
            </a:r>
            <a:r>
              <a:rPr lang="en-US" altLang="zh-CN" b="1" kern="100" dirty="0">
                <a:latin typeface="Times New Roman"/>
                <a:ea typeface="方正细黑一简体"/>
                <a:cs typeface="Courier New"/>
              </a:rPr>
              <a:t>1954</a:t>
            </a:r>
            <a:r>
              <a:rPr lang="zh-CN" altLang="zh-CN" b="1" kern="100" dirty="0">
                <a:latin typeface="Times New Roman"/>
                <a:ea typeface="方正细黑一简体"/>
                <a:cs typeface="Times New Roman"/>
              </a:rPr>
              <a:t>年宪法肯定了从新民主主义转变到社会主义的具体途径，</a:t>
            </a:r>
            <a:r>
              <a:rPr lang="zh-CN" altLang="zh-CN" b="1" kern="100" dirty="0">
                <a:latin typeface="宋体"/>
                <a:cs typeface="宋体"/>
              </a:rPr>
              <a:t>①④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专家点评</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社会主义改造的伟大胜利，极大地激发了人民群众建设社会主义的积极性，使社会生产力有了比较迅速的发展。这主要说明了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走社会主义道路是中国人民的正确选择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生产力只有适应生产关系才能发展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新民主主义革命得到了广大人民群众的支持和拥护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生产资料所有制在生产关系中处于决定性地位</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材料主要说明了走社会主义道路是中国人民的正确选择，生产资料所有制在生产关系中处于决定性地位，</a:t>
            </a:r>
            <a:r>
              <a:rPr lang="zh-CN" altLang="zh-CN" b="1" kern="100" dirty="0">
                <a:latin typeface="宋体"/>
                <a:cs typeface="宋体"/>
              </a:rPr>
              <a:t>①④</a:t>
            </a:r>
            <a:r>
              <a:rPr lang="zh-CN" altLang="zh-CN" b="1" kern="100" dirty="0">
                <a:latin typeface="Times New Roman"/>
                <a:ea typeface="方正细黑一简体"/>
                <a:cs typeface="Times New Roman"/>
              </a:rPr>
              <a:t>正确。生产关系要适应生产力，</a:t>
            </a:r>
            <a:r>
              <a:rPr lang="zh-CN" altLang="zh-CN" b="1" kern="100" dirty="0">
                <a:latin typeface="宋体"/>
                <a:cs typeface="宋体"/>
              </a:rPr>
              <a:t>②</a:t>
            </a:r>
            <a:r>
              <a:rPr lang="zh-CN" altLang="zh-CN" b="1" kern="100" dirty="0">
                <a:latin typeface="Times New Roman"/>
                <a:ea typeface="方正细黑一简体"/>
                <a:cs typeface="Times New Roman"/>
              </a:rPr>
              <a:t>错误。</a:t>
            </a:r>
            <a:r>
              <a:rPr lang="zh-CN" altLang="zh-CN" b="1" kern="100" dirty="0">
                <a:latin typeface="宋体"/>
                <a:cs typeface="宋体"/>
              </a:rPr>
              <a:t>③</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404664"/>
            <a:ext cx="10975658" cy="4525963"/>
          </a:xfrm>
        </p:spPr>
        <p:txBody>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在艰辛探索中前进</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探索适合中国国情的社会主义建设道路</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02764699"/>
              </p:ext>
            </p:extLst>
          </p:nvPr>
        </p:nvGraphicFramePr>
        <p:xfrm>
          <a:off x="624979" y="2707087"/>
          <a:ext cx="10873208" cy="3386209"/>
        </p:xfrm>
        <a:graphic>
          <a:graphicData uri="http://schemas.openxmlformats.org/drawingml/2006/table">
            <a:tbl>
              <a:tblPr/>
              <a:tblGrid>
                <a:gridCol w="698920"/>
                <a:gridCol w="10174288"/>
              </a:tblGrid>
              <a:tr h="146596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社会主</a:t>
                      </a:r>
                      <a:r>
                        <a:rPr lang="zh-CN" sz="2800" b="1" kern="100" dirty="0" smtClean="0">
                          <a:effectLst/>
                          <a:latin typeface="Times New Roman"/>
                          <a:ea typeface="方正细黑一简体"/>
                          <a:cs typeface="Times New Roman"/>
                        </a:rPr>
                        <a:t>义</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确</a:t>
                      </a:r>
                      <a:r>
                        <a:rPr lang="zh-CN" sz="2800" b="1" kern="100" dirty="0">
                          <a:effectLst/>
                          <a:latin typeface="Times New Roman"/>
                          <a:ea typeface="方正细黑一简体"/>
                          <a:cs typeface="Times New Roman"/>
                        </a:rPr>
                        <a:t>立后，如何在中国建设社会主义、如何巩固和发展社会主义，是崭新的历史课题，没有现成的答案可以遵循</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596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原则</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中国共产党</a:t>
                      </a:r>
                      <a:r>
                        <a:rPr lang="zh-CN" sz="2800" b="1" kern="100" dirty="0" smtClean="0">
                          <a:effectLst/>
                          <a:latin typeface="Times New Roman"/>
                          <a:ea typeface="方正细黑一简体"/>
                          <a:cs typeface="Times New Roman"/>
                        </a:rPr>
                        <a:t>在</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基</a:t>
                      </a:r>
                      <a:r>
                        <a:rPr lang="zh-CN" sz="2800" b="1" kern="100" dirty="0">
                          <a:effectLst/>
                          <a:latin typeface="Times New Roman"/>
                          <a:ea typeface="方正细黑一简体"/>
                          <a:cs typeface="Times New Roman"/>
                        </a:rPr>
                        <a:t>本原理指导下，</a:t>
                      </a:r>
                      <a:r>
                        <a:rPr lang="zh-CN" sz="2800" b="1" kern="100" dirty="0" smtClean="0">
                          <a:effectLst/>
                          <a:latin typeface="Times New Roman"/>
                          <a:ea typeface="方正细黑一简体"/>
                          <a:cs typeface="Times New Roman"/>
                        </a:rPr>
                        <a:t>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经验教训为鉴戒，结合中</a:t>
                      </a:r>
                      <a:r>
                        <a:rPr lang="zh-CN" sz="2800" b="1" kern="100" dirty="0" smtClean="0">
                          <a:effectLst/>
                          <a:latin typeface="Times New Roman"/>
                          <a:ea typeface="方正细黑一简体"/>
                          <a:cs typeface="Times New Roman"/>
                        </a:rPr>
                        <a:t>国</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艰辛探索适合中国国情的社会主义建设道路</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2815306" y="2891076"/>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制度</a:t>
            </a:r>
            <a:endParaRPr lang="zh-CN" altLang="en-US" dirty="0"/>
          </a:p>
        </p:txBody>
      </p:sp>
      <p:sp>
        <p:nvSpPr>
          <p:cNvPr id="6" name="矩形 5"/>
          <p:cNvSpPr/>
          <p:nvPr/>
        </p:nvSpPr>
        <p:spPr>
          <a:xfrm>
            <a:off x="3460199" y="4273932"/>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马克思列宁主义</a:t>
            </a:r>
            <a:endParaRPr lang="zh-CN" altLang="en-US" dirty="0"/>
          </a:p>
        </p:txBody>
      </p:sp>
      <p:sp>
        <p:nvSpPr>
          <p:cNvPr id="7" name="矩形 6"/>
          <p:cNvSpPr/>
          <p:nvPr/>
        </p:nvSpPr>
        <p:spPr>
          <a:xfrm>
            <a:off x="9337947" y="427393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苏联</a:t>
            </a:r>
            <a:endParaRPr lang="zh-CN" altLang="en-US" dirty="0"/>
          </a:p>
        </p:txBody>
      </p:sp>
      <p:sp>
        <p:nvSpPr>
          <p:cNvPr id="8" name="矩形 7"/>
          <p:cNvSpPr/>
          <p:nvPr/>
        </p:nvSpPr>
        <p:spPr>
          <a:xfrm>
            <a:off x="4902266" y="490950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具体实际</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4939" y="188640"/>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党的八大对社会主义建设道路探索的理论贡献</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629286401"/>
              </p:ext>
            </p:extLst>
          </p:nvPr>
        </p:nvGraphicFramePr>
        <p:xfrm>
          <a:off x="480963" y="919694"/>
          <a:ext cx="10945216" cy="5547360"/>
        </p:xfrm>
        <a:graphic>
          <a:graphicData uri="http://schemas.openxmlformats.org/drawingml/2006/table">
            <a:tbl>
              <a:tblPr/>
              <a:tblGrid>
                <a:gridCol w="1303363"/>
                <a:gridCol w="9641853"/>
              </a:tblGrid>
              <a:tr h="1429251">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最重要的贡献</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正确分析了国内形势和国</a:t>
                      </a:r>
                      <a:r>
                        <a:rPr lang="zh-CN" sz="2800" b="1" kern="100" dirty="0" smtClean="0">
                          <a:effectLst/>
                          <a:latin typeface="Times New Roman"/>
                          <a:ea typeface="方正细黑一简体"/>
                          <a:cs typeface="Times New Roman"/>
                        </a:rPr>
                        <a:t>内</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变化，明确提出了党和全国人民在新形势下</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为社会主义事业的发展指明了方向</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3877">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主</a:t>
                      </a:r>
                      <a:r>
                        <a:rPr lang="zh-CN" sz="2800" b="1" kern="100" dirty="0" smtClean="0">
                          <a:effectLst/>
                          <a:latin typeface="Times New Roman"/>
                          <a:ea typeface="方正细黑一简体"/>
                          <a:cs typeface="Times New Roman"/>
                        </a:rPr>
                        <a:t>要</a:t>
                      </a:r>
                      <a:endParaRPr lang="en-US" altLang="zh-CN" sz="2800" b="1" kern="100" dirty="0" smtClean="0">
                        <a:effectLst/>
                        <a:latin typeface="Times New Roman"/>
                        <a:ea typeface="方正细黑一简体"/>
                        <a:cs typeface="Times New Roman"/>
                      </a:endParaRPr>
                    </a:p>
                    <a:p>
                      <a:pPr algn="ctr">
                        <a:lnSpc>
                          <a:spcPct val="130000"/>
                        </a:lnSpc>
                        <a:spcAft>
                          <a:spcPts val="0"/>
                        </a:spcAft>
                        <a:tabLst>
                          <a:tab pos="5311140" algn="l"/>
                        </a:tabLst>
                      </a:pPr>
                      <a:r>
                        <a:rPr lang="zh-CN" sz="2800" b="1" kern="100" dirty="0" smtClean="0">
                          <a:effectLst/>
                          <a:latin typeface="Times New Roman"/>
                          <a:ea typeface="方正细黑一简体"/>
                          <a:cs typeface="Times New Roman"/>
                        </a:rPr>
                        <a:t>矛</a:t>
                      </a:r>
                      <a:r>
                        <a:rPr lang="zh-CN" sz="2800" b="1" kern="100" dirty="0">
                          <a:effectLst/>
                          <a:latin typeface="Times New Roman"/>
                          <a:ea typeface="方正细黑一简体"/>
                          <a:cs typeface="Times New Roman"/>
                        </a:rPr>
                        <a:t>盾</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社会主义改造完成后，我国社会的主要矛盾已经不再是无产阶级同资产阶级之间的矛盾，而是人民对于建立先进</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a:t>
                      </a:r>
                    </a:p>
                    <a:p>
                      <a:pPr algn="l">
                        <a:lnSpc>
                          <a:spcPct val="130000"/>
                        </a:lnSpc>
                        <a:spcAft>
                          <a:spcPts val="0"/>
                        </a:spcAft>
                        <a:tabLst>
                          <a:tab pos="5311140" algn="l"/>
                        </a:tabLst>
                      </a:pPr>
                      <a:r>
                        <a:rPr lang="en-US" altLang="zh-CN" sz="2800" b="1" kern="100" dirty="0" smtClean="0">
                          <a:effectLst/>
                          <a:latin typeface="Times New Roman"/>
                          <a:ea typeface="方正细黑一简体"/>
                          <a:cs typeface="Times New Roman"/>
                        </a:rPr>
                        <a:t>___</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要求同落后</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现实之间的矛盾，是人民对于经济文化迅速发展的需要同当前经济文化不能满足人民需要的状况之间的矛盾</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2834">
                <a:tc>
                  <a:txBody>
                    <a:bodyPr/>
                    <a:lstStyle/>
                    <a:p>
                      <a:pPr algn="ctr">
                        <a:lnSpc>
                          <a:spcPct val="130000"/>
                        </a:lnSpc>
                        <a:spcAft>
                          <a:spcPts val="0"/>
                        </a:spcAft>
                        <a:tabLst>
                          <a:tab pos="5311140" algn="l"/>
                        </a:tabLst>
                      </a:pPr>
                      <a:r>
                        <a:rPr lang="zh-CN" sz="2800" b="1" kern="100" dirty="0">
                          <a:effectLst/>
                          <a:latin typeface="Times New Roman"/>
                          <a:ea typeface="方正细黑一简体"/>
                          <a:cs typeface="Times New Roman"/>
                        </a:rPr>
                        <a:t>主</a:t>
                      </a:r>
                      <a:r>
                        <a:rPr lang="zh-CN" sz="2800" b="1" kern="100" dirty="0" smtClean="0">
                          <a:effectLst/>
                          <a:latin typeface="Times New Roman"/>
                          <a:ea typeface="方正细黑一简体"/>
                          <a:cs typeface="Times New Roman"/>
                        </a:rPr>
                        <a:t>要</a:t>
                      </a:r>
                      <a:endParaRPr lang="en-US" altLang="zh-CN" sz="2800" b="1" kern="100" dirty="0" smtClean="0">
                        <a:effectLst/>
                        <a:latin typeface="Times New Roman"/>
                        <a:ea typeface="方正细黑一简体"/>
                        <a:cs typeface="Times New Roman"/>
                      </a:endParaRPr>
                    </a:p>
                    <a:p>
                      <a:pPr algn="ctr">
                        <a:lnSpc>
                          <a:spcPct val="130000"/>
                        </a:lnSpc>
                        <a:spcAft>
                          <a:spcPts val="0"/>
                        </a:spcAft>
                        <a:tabLst>
                          <a:tab pos="5311140" algn="l"/>
                        </a:tabLst>
                      </a:pPr>
                      <a:r>
                        <a:rPr lang="zh-CN" sz="2800" b="1" kern="100" dirty="0" smtClean="0">
                          <a:effectLst/>
                          <a:latin typeface="Times New Roman"/>
                          <a:ea typeface="方正细黑一简体"/>
                          <a:cs typeface="Times New Roman"/>
                        </a:rPr>
                        <a:t>任</a:t>
                      </a:r>
                      <a:r>
                        <a:rPr lang="zh-CN" sz="2800" b="1" kern="100" dirty="0">
                          <a:effectLst/>
                          <a:latin typeface="Times New Roman"/>
                          <a:ea typeface="方正细黑一简体"/>
                          <a:cs typeface="Times New Roman"/>
                        </a:rPr>
                        <a:t>务</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5311140" algn="l"/>
                        </a:tabLst>
                      </a:pPr>
                      <a:r>
                        <a:rPr lang="zh-CN" sz="2800" b="1" kern="100" dirty="0">
                          <a:effectLst/>
                          <a:latin typeface="Times New Roman"/>
                          <a:ea typeface="方正细黑一简体"/>
                          <a:cs typeface="Times New Roman"/>
                        </a:rPr>
                        <a:t>党和全国人民的主要任务是集中力量发</a:t>
                      </a:r>
                      <a:r>
                        <a:rPr lang="zh-CN" sz="2800" b="1" kern="100" dirty="0" smtClean="0">
                          <a:effectLst/>
                          <a:latin typeface="Times New Roman"/>
                          <a:ea typeface="方正细黑一简体"/>
                          <a:cs typeface="Times New Roman"/>
                        </a:rPr>
                        <a:t>展</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尽快把我国由落后的农业国变为先进的工业国</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151665" y="96279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主要矛盾</a:t>
            </a:r>
            <a:endParaRPr lang="zh-CN" altLang="en-US" dirty="0"/>
          </a:p>
        </p:txBody>
      </p:sp>
      <p:sp>
        <p:nvSpPr>
          <p:cNvPr id="6" name="矩形 5"/>
          <p:cNvSpPr/>
          <p:nvPr/>
        </p:nvSpPr>
        <p:spPr>
          <a:xfrm>
            <a:off x="5737547" y="148601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主要任务</a:t>
            </a:r>
            <a:endParaRPr lang="zh-CN" altLang="en-US" dirty="0"/>
          </a:p>
        </p:txBody>
      </p:sp>
      <p:sp>
        <p:nvSpPr>
          <p:cNvPr id="7" name="矩形 6"/>
          <p:cNvSpPr/>
          <p:nvPr/>
        </p:nvSpPr>
        <p:spPr>
          <a:xfrm>
            <a:off x="10376146" y="317559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a:t>
            </a:r>
            <a:r>
              <a:rPr lang="zh-CN" altLang="zh-CN" sz="2800" b="1" kern="100" dirty="0" smtClean="0">
                <a:solidFill>
                  <a:srgbClr val="FF0000"/>
                </a:solidFill>
                <a:latin typeface="Times New Roman"/>
                <a:ea typeface="方正细黑一简体"/>
                <a:cs typeface="Times New Roman"/>
              </a:rPr>
              <a:t>业</a:t>
            </a:r>
            <a:endParaRPr lang="zh-CN" altLang="en-US" dirty="0"/>
          </a:p>
        </p:txBody>
      </p:sp>
      <p:sp>
        <p:nvSpPr>
          <p:cNvPr id="8" name="矩形 7"/>
          <p:cNvSpPr/>
          <p:nvPr/>
        </p:nvSpPr>
        <p:spPr>
          <a:xfrm>
            <a:off x="1777107" y="3725236"/>
            <a:ext cx="545342"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a:t>
            </a:r>
            <a:endParaRPr lang="zh-CN" altLang="en-US" dirty="0"/>
          </a:p>
        </p:txBody>
      </p:sp>
      <p:sp>
        <p:nvSpPr>
          <p:cNvPr id="9" name="矩形 8"/>
          <p:cNvSpPr/>
          <p:nvPr/>
        </p:nvSpPr>
        <p:spPr>
          <a:xfrm>
            <a:off x="4795034" y="3729630"/>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农业国</a:t>
            </a:r>
            <a:endParaRPr lang="zh-CN" altLang="en-US" dirty="0"/>
          </a:p>
        </p:txBody>
      </p:sp>
      <p:sp>
        <p:nvSpPr>
          <p:cNvPr id="10" name="矩形 9"/>
          <p:cNvSpPr/>
          <p:nvPr/>
        </p:nvSpPr>
        <p:spPr>
          <a:xfrm>
            <a:off x="8257827" y="5373216"/>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社会生产力</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：主要矛盾是制定主要任务的前提和根本，主要任务是解决主要矛盾的具体措施。</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社会主义制度确立后，我国取得的巨大成就</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社会主义制度确立之后，我国建立起独立的比较完整</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体</a:t>
            </a:r>
            <a:r>
              <a:rPr lang="zh-CN" altLang="zh-CN" b="1" kern="100" dirty="0">
                <a:latin typeface="Times New Roman"/>
                <a:ea typeface="方正细黑一简体"/>
                <a:cs typeface="Times New Roman"/>
              </a:rPr>
              <a:t>系和国民经济体系，农业方面初步满足了占世界四分之一人口</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a:t>
            </a: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需</a:t>
            </a:r>
            <a:r>
              <a:rPr lang="zh-CN" altLang="zh-CN" b="1" kern="100" dirty="0">
                <a:latin typeface="Times New Roman"/>
                <a:ea typeface="方正细黑一简体"/>
                <a:cs typeface="Times New Roman"/>
              </a:rPr>
              <a:t>求，建筑、交通运输等基础设施建设获得较快发展，教育医疗事业得到长足进步，人民的精神面貌得到极大改变</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取</a:t>
            </a:r>
            <a:r>
              <a:rPr lang="zh-CN" altLang="zh-CN" b="1" kern="100" dirty="0">
                <a:latin typeface="Times New Roman"/>
                <a:ea typeface="方正细黑一简体"/>
                <a:cs typeface="Times New Roman"/>
              </a:rPr>
              <a:t>得重要突破，成为在世界上有重要影响的大国</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9931941" y="275279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工业</a:t>
            </a:r>
            <a:endParaRPr lang="zh-CN" altLang="en-US" dirty="0"/>
          </a:p>
        </p:txBody>
      </p:sp>
      <p:sp>
        <p:nvSpPr>
          <p:cNvPr id="5" name="矩形 4"/>
          <p:cNvSpPr/>
          <p:nvPr/>
        </p:nvSpPr>
        <p:spPr>
          <a:xfrm>
            <a:off x="10418067" y="333782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a:t>
            </a:r>
            <a:r>
              <a:rPr lang="zh-CN" altLang="zh-CN" sz="2800" b="1" kern="100" dirty="0" smtClean="0">
                <a:solidFill>
                  <a:srgbClr val="FF0000"/>
                </a:solidFill>
                <a:latin typeface="Times New Roman"/>
                <a:ea typeface="方正细黑一简体"/>
                <a:cs typeface="Times New Roman"/>
              </a:rPr>
              <a:t>本</a:t>
            </a:r>
            <a:endParaRPr lang="zh-CN" altLang="en-US" dirty="0"/>
          </a:p>
        </p:txBody>
      </p:sp>
      <p:sp>
        <p:nvSpPr>
          <p:cNvPr id="6" name="矩形 5"/>
          <p:cNvSpPr/>
          <p:nvPr/>
        </p:nvSpPr>
        <p:spPr>
          <a:xfrm>
            <a:off x="655066" y="407707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生活</a:t>
            </a:r>
            <a:endParaRPr lang="zh-CN" altLang="en-US" sz="2800" dirty="0"/>
          </a:p>
        </p:txBody>
      </p:sp>
      <p:sp>
        <p:nvSpPr>
          <p:cNvPr id="7" name="矩形 6"/>
          <p:cNvSpPr/>
          <p:nvPr/>
        </p:nvSpPr>
        <p:spPr>
          <a:xfrm>
            <a:off x="9193931" y="472514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科技发展</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5743" y="260649"/>
            <a:ext cx="11320476" cy="6336703"/>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毛泽东思想的丰富和发展</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马克思列宁主义与中国实际的</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第二次结合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：在社会主义革命和建设时期，毛泽东提出把马克思列宁主义基本原理同中国具体实际进行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第二次结合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，以毛泽东同志为主要代表的中国共产党人，结合新</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0" algn="just">
              <a:tabLst>
                <a:tab pos="5311140" algn="l"/>
              </a:tabLst>
            </a:pP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丰</a:t>
            </a:r>
            <a:r>
              <a:rPr lang="zh-CN" altLang="zh-CN" b="1" kern="100" dirty="0">
                <a:latin typeface="Times New Roman"/>
                <a:ea typeface="方正细黑一简体"/>
                <a:cs typeface="Times New Roman"/>
              </a:rPr>
              <a:t>富和发展毛泽东思想，提出关</a:t>
            </a:r>
            <a:r>
              <a:rPr lang="zh-CN" altLang="zh-CN" b="1" kern="100" dirty="0" smtClean="0">
                <a:latin typeface="Times New Roman"/>
                <a:ea typeface="方正细黑一简体"/>
                <a:cs typeface="Times New Roman"/>
              </a:rPr>
              <a:t>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一系列重</a:t>
            </a:r>
            <a:r>
              <a:rPr lang="zh-CN" altLang="zh-CN" b="1" kern="100" dirty="0" smtClean="0">
                <a:latin typeface="Times New Roman"/>
                <a:ea typeface="方正细黑一简体"/>
                <a:cs typeface="Times New Roman"/>
              </a:rPr>
              <a:t>要</a:t>
            </a:r>
            <a:endParaRPr lang="en-US" altLang="zh-CN" b="1" kern="100" dirty="0" smtClean="0">
              <a:latin typeface="Times New Roman"/>
              <a:ea typeface="方正细黑一简体"/>
              <a:cs typeface="Times New Roman"/>
            </a:endParaRPr>
          </a:p>
          <a:p>
            <a:pPr indent="0" algn="just">
              <a:tabLst>
                <a:tab pos="5311140" algn="l"/>
              </a:tabLst>
            </a:pPr>
            <a:r>
              <a:rPr lang="zh-CN" altLang="zh-CN" b="1" kern="100" dirty="0" smtClean="0">
                <a:latin typeface="Times New Roman"/>
                <a:ea typeface="方正细黑一简体"/>
                <a:cs typeface="Times New Roman"/>
              </a:rPr>
              <a:t>思</a:t>
            </a:r>
            <a:r>
              <a:rPr lang="zh-CN" altLang="zh-CN" b="1" kern="100" dirty="0">
                <a:latin typeface="Times New Roman"/>
                <a:ea typeface="方正细黑一简体"/>
                <a:cs typeface="Times New Roman"/>
              </a:rPr>
              <a:t>想。</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毛泽东思想的地位</a:t>
            </a:r>
            <a:r>
              <a:rPr lang="zh-CN" altLang="zh-CN" b="1" kern="100" dirty="0">
                <a:latin typeface="Times New Roman"/>
                <a:ea typeface="方正细黑一简体"/>
                <a:cs typeface="Times New Roman"/>
              </a:rPr>
              <a:t>：毛泽东思想是马克思列宁主义在中国</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_______</a:t>
            </a:r>
            <a:r>
              <a:rPr lang="zh-CN" altLang="zh-CN" b="1" kern="100" dirty="0" smtClean="0">
                <a:latin typeface="Times New Roman"/>
                <a:ea typeface="方正细黑一简体"/>
                <a:cs typeface="Times New Roman"/>
              </a:rPr>
              <a:t>运</a:t>
            </a:r>
            <a:r>
              <a:rPr lang="zh-CN" altLang="zh-CN" b="1" kern="100" dirty="0">
                <a:latin typeface="Times New Roman"/>
                <a:ea typeface="方正细黑一简体"/>
                <a:cs typeface="Times New Roman"/>
              </a:rPr>
              <a:t>用和发展，是被实践证明了的关于中国革命</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正确理论原则和经验总结，是马克思主义中国化时代化</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历</a:t>
            </a:r>
            <a:r>
              <a:rPr lang="zh-CN" altLang="zh-CN" b="1" kern="100" dirty="0">
                <a:latin typeface="Times New Roman"/>
                <a:ea typeface="方正细黑一简体"/>
                <a:cs typeface="Times New Roman"/>
              </a:rPr>
              <a:t>史性飞跃</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552971" y="312180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实际</a:t>
            </a:r>
            <a:endParaRPr lang="zh-CN" altLang="en-US" dirty="0"/>
          </a:p>
        </p:txBody>
      </p:sp>
      <p:sp>
        <p:nvSpPr>
          <p:cNvPr id="5" name="矩形 4"/>
          <p:cNvSpPr/>
          <p:nvPr/>
        </p:nvSpPr>
        <p:spPr>
          <a:xfrm>
            <a:off x="6917219" y="312180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社会主义建设</a:t>
            </a:r>
            <a:endParaRPr lang="zh-CN" altLang="en-US" dirty="0"/>
          </a:p>
        </p:txBody>
      </p:sp>
      <p:sp>
        <p:nvSpPr>
          <p:cNvPr id="6" name="矩形 5"/>
          <p:cNvSpPr/>
          <p:nvPr/>
        </p:nvSpPr>
        <p:spPr>
          <a:xfrm>
            <a:off x="535041" y="519305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创造性</a:t>
            </a:r>
            <a:endParaRPr lang="zh-CN" altLang="en-US" dirty="0"/>
          </a:p>
        </p:txBody>
      </p:sp>
      <p:sp>
        <p:nvSpPr>
          <p:cNvPr id="7" name="矩形 6"/>
          <p:cNvSpPr/>
          <p:nvPr/>
        </p:nvSpPr>
        <p:spPr>
          <a:xfrm>
            <a:off x="9296026" y="522920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建设</a:t>
            </a:r>
            <a:endParaRPr lang="zh-CN" altLang="en-US" dirty="0"/>
          </a:p>
        </p:txBody>
      </p:sp>
      <p:sp>
        <p:nvSpPr>
          <p:cNvPr id="8" name="矩形 7"/>
          <p:cNvSpPr/>
          <p:nvPr/>
        </p:nvSpPr>
        <p:spPr>
          <a:xfrm>
            <a:off x="8503302" y="585810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第一次</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76672"/>
            <a:ext cx="10975658" cy="5390056"/>
          </a:xfrm>
        </p:spPr>
        <p:txBody>
          <a:bodyPr>
            <a:no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社会主义革命和社会主义建设道路探索的意义</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我国社会发生的翻天覆地变化雄辩地证明：只</a:t>
            </a:r>
            <a:r>
              <a:rPr lang="zh-CN" altLang="zh-CN" b="1" kern="100" dirty="0" smtClean="0">
                <a:latin typeface="Times New Roman"/>
                <a:ea typeface="方正细黑一简体"/>
                <a:cs typeface="Times New Roman"/>
              </a:rPr>
              <a:t>有</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才</a:t>
            </a:r>
            <a:r>
              <a:rPr lang="zh-CN" altLang="zh-CN" b="1" kern="100" dirty="0">
                <a:latin typeface="Times New Roman"/>
                <a:ea typeface="方正细黑一简体"/>
                <a:cs typeface="Times New Roman"/>
              </a:rPr>
              <a:t>能救中国。</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新民主主义革命的胜利、中华人民共和国的诞生、社会主义制度的确立</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全面展开，实现了中华民族从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东亚病夫</a:t>
            </a:r>
            <a:r>
              <a:rPr lang="en-US" altLang="zh-CN" b="1" kern="100" dirty="0">
                <a:latin typeface="Times New Roman"/>
                <a:ea typeface="方正细黑一简体"/>
                <a:cs typeface="Courier New"/>
              </a:rPr>
              <a:t>”</a:t>
            </a:r>
            <a:r>
              <a:rPr lang="zh-CN" altLang="zh-CN" b="1" kern="100" dirty="0" smtClean="0">
                <a:latin typeface="Times New Roman"/>
                <a:ea typeface="方正细黑一简体"/>
                <a:cs typeface="Times New Roman"/>
              </a:rPr>
              <a:t>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伟大飞跃。</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党在社会主义革命和建设中取得</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理</a:t>
            </a:r>
            <a:r>
              <a:rPr lang="zh-CN" altLang="zh-CN" b="1" kern="100" dirty="0">
                <a:latin typeface="Times New Roman"/>
                <a:ea typeface="方正细黑一简体"/>
                <a:cs typeface="Times New Roman"/>
              </a:rPr>
              <a:t>论成果和巨大成就，为在新的历史时期开创中国特色社会主义提供</a:t>
            </a:r>
            <a:r>
              <a:rPr lang="zh-CN" altLang="zh-CN" b="1" kern="100" dirty="0" smtClean="0">
                <a:latin typeface="Times New Roman"/>
                <a:ea typeface="方正细黑一简体"/>
                <a:cs typeface="Times New Roman"/>
              </a:rPr>
              <a:t>了</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理论准备、物质基础</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4" name="矩形 3"/>
          <p:cNvSpPr/>
          <p:nvPr/>
        </p:nvSpPr>
        <p:spPr>
          <a:xfrm>
            <a:off x="9366762" y="132160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a:t>
            </a:r>
            <a:endParaRPr lang="zh-CN" altLang="en-US" dirty="0"/>
          </a:p>
        </p:txBody>
      </p:sp>
      <p:sp>
        <p:nvSpPr>
          <p:cNvPr id="5" name="矩形 4"/>
          <p:cNvSpPr/>
          <p:nvPr/>
        </p:nvSpPr>
        <p:spPr>
          <a:xfrm>
            <a:off x="2452723" y="335699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社会主义建设</a:t>
            </a:r>
            <a:endParaRPr lang="zh-CN" altLang="en-US" dirty="0"/>
          </a:p>
        </p:txBody>
      </p:sp>
      <p:sp>
        <p:nvSpPr>
          <p:cNvPr id="6" name="矩形 5"/>
          <p:cNvSpPr/>
          <p:nvPr/>
        </p:nvSpPr>
        <p:spPr>
          <a:xfrm>
            <a:off x="985019" y="397864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站起来</a:t>
            </a:r>
            <a:endParaRPr lang="zh-CN" altLang="en-US" dirty="0"/>
          </a:p>
        </p:txBody>
      </p:sp>
      <p:sp>
        <p:nvSpPr>
          <p:cNvPr id="7" name="矩形 6"/>
          <p:cNvSpPr/>
          <p:nvPr/>
        </p:nvSpPr>
        <p:spPr>
          <a:xfrm>
            <a:off x="7207158" y="472514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独创性</a:t>
            </a:r>
            <a:endParaRPr lang="zh-CN" altLang="en-US" dirty="0"/>
          </a:p>
        </p:txBody>
      </p:sp>
      <p:sp>
        <p:nvSpPr>
          <p:cNvPr id="8" name="矩形 7"/>
          <p:cNvSpPr/>
          <p:nvPr/>
        </p:nvSpPr>
        <p:spPr>
          <a:xfrm>
            <a:off x="8790698" y="537198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宝贵经验</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4624"/>
            <a:ext cx="10975658" cy="5822104"/>
          </a:xfrm>
        </p:spPr>
        <p:txBody>
          <a:bodyPr>
            <a:no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议题材料</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smtClean="0">
                <a:latin typeface="Times New Roman"/>
                <a:ea typeface="方正细黑一简体"/>
                <a:cs typeface="Times New Roman"/>
              </a:rPr>
              <a:t>毛泽东坚持把马克思列宁主义的基本原理同中国革命和建设的具体实际相结合，对在一个半殖民地半封建的东方大国，如何实现新民主主义革命、如何实现从新民主主义向社会主义转变和怎样建设社会主义三个基本问题进行了艰辛探索和系统回答，以创造性的内容为马克思主义宝库增添了新的财富，对坚持和发展中国特色社会主义具有重要的历史启示作用。在</a:t>
            </a:r>
            <a:r>
              <a:rPr lang="en-US" altLang="zh-CN" b="1" kern="100" dirty="0" smtClean="0">
                <a:latin typeface="Times New Roman"/>
                <a:ea typeface="方正细黑一简体"/>
                <a:cs typeface="Courier New"/>
              </a:rPr>
              <a:t>20</a:t>
            </a:r>
            <a:r>
              <a:rPr lang="zh-CN" altLang="zh-CN" b="1" kern="100" dirty="0" smtClean="0">
                <a:latin typeface="Times New Roman"/>
                <a:ea typeface="方正细黑一简体"/>
                <a:cs typeface="Times New Roman"/>
              </a:rPr>
              <a:t>世纪</a:t>
            </a:r>
            <a:r>
              <a:rPr lang="en-US" altLang="zh-CN" b="1" kern="100" dirty="0" smtClean="0">
                <a:latin typeface="Times New Roman"/>
                <a:ea typeface="方正细黑一简体"/>
                <a:cs typeface="Courier New"/>
              </a:rPr>
              <a:t>50</a:t>
            </a:r>
            <a:r>
              <a:rPr lang="zh-CN" altLang="zh-CN" b="1" kern="100" dirty="0" smtClean="0">
                <a:latin typeface="Times New Roman"/>
                <a:ea typeface="方正细黑一简体"/>
                <a:cs typeface="Times New Roman"/>
              </a:rPr>
              <a:t>年代中期和</a:t>
            </a:r>
            <a:r>
              <a:rPr lang="en-US" altLang="zh-CN" b="1" kern="100" dirty="0" smtClean="0">
                <a:latin typeface="Times New Roman"/>
                <a:ea typeface="方正细黑一简体"/>
                <a:cs typeface="Courier New"/>
              </a:rPr>
              <a:t>60</a:t>
            </a:r>
            <a:r>
              <a:rPr lang="zh-CN" altLang="zh-CN" b="1" kern="100" dirty="0" smtClean="0">
                <a:latin typeface="Times New Roman"/>
                <a:ea typeface="方正细黑一简体"/>
                <a:cs typeface="Times New Roman"/>
              </a:rPr>
              <a:t>年代，毛泽东开始了对怎样建设社会主义的艰辛探索，力图带领全党走出一条不同于苏联模式的社会主义建设道路。　</a:t>
            </a:r>
            <a:endParaRPr lang="zh-CN" altLang="zh-CN"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　结合材料，说明毛泽东是如何带领全党推动我国社会主义事业发展的。</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在马克思列宁主义基本原理指导下，以苏联的经验教训为鉴戒，结合中国具体实际，艰辛探索适合中国国情的社会主义建设道路。</a:t>
            </a:r>
            <a:r>
              <a:rPr lang="zh-CN" altLang="zh-CN" b="1" kern="100" dirty="0">
                <a:latin typeface="宋体"/>
                <a:cs typeface="宋体"/>
              </a:rPr>
              <a:t>②</a:t>
            </a:r>
            <a:r>
              <a:rPr lang="zh-CN" altLang="zh-CN" b="1" kern="100" dirty="0">
                <a:latin typeface="Times New Roman"/>
                <a:ea typeface="方正细黑一简体"/>
                <a:cs typeface="Times New Roman"/>
              </a:rPr>
              <a:t>把马克思列宁主义基本原理同中国具体实际相结合，建设符合中国国情的社会主义。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840"/>
            <a:ext cx="10975658" cy="6542184"/>
          </a:xfrm>
        </p:spPr>
        <p:txBody>
          <a:bodyPr>
            <a:noAutofit/>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正确认识中国共产党对社会主义建设道路的探索</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一方面，社会主义制度确立后，如何在中国建设社会主义、如何巩固和发展社会主义，是崭新的历史课题，没有现成的答案可以遵循。因此我们在社会主义建设的探索过程中，经历了严重曲折。</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另一方面，艰辛探索适合中国国情的社会主义建设道路，尤其是党的八大正确分析了国内形势和国内主要矛盾的变化，明确提出了党和全国人民在新形势下的主要任务，为社会主义事业的发展指明了方向。我国社会发生了翻天覆地的变化，实现了中华民族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东亚病夫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到站起来的伟大飞跃</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我国在社会主义建设的探索过程中，虽然经历了严重曲折，但党在社会主义革命和建设中取得的独创性理论成果和巨大成就，为在新的历史时期开创中国特色社会主义提供了宝贵经验、理论准备、物质基础。</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61745"/>
            <a:ext cx="10975658" cy="6398168"/>
          </a:xfrm>
        </p:spPr>
        <p:txBody>
          <a:bodyPr>
            <a:noAutofit/>
          </a:bodyPr>
          <a:lstStyle/>
          <a:p>
            <a:pPr indent="0" algn="just">
              <a:lnSpc>
                <a:spcPct val="130000"/>
              </a:lnSpc>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lnSpc>
                <a:spcPct val="130000"/>
              </a:lnSpc>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社会主义改造完成后，我国社会的主要矛盾是无产阶级同资产阶级的矛盾。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主义改造完成后，我国社会的主要矛盾已经不再是无产阶级同资产阶级之间的矛盾，而是人民对于建立先进的工业国的要求同落后的农业国的现实之间的矛盾，是人民对于经济文化迅速发展的需要同当前经济文化不能满足人民需要的状况之间的矛盾。</a:t>
            </a:r>
            <a:endParaRPr lang="zh-CN" altLang="zh-CN" kern="100" dirty="0">
              <a:latin typeface="宋体"/>
              <a:cs typeface="Courier New"/>
            </a:endParaRPr>
          </a:p>
          <a:p>
            <a:pPr indent="0" algn="just">
              <a:lnSpc>
                <a:spcPct val="130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党的八大提出的主要任务是迅速恢复和发展生产。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党的八大提出的主要任务是集中力量发展社会生产力，尽快把我国由落后的农业国变为先进的工业国</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lnSpcReduction="10000"/>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社会主义制度确立后，中国共产党艰辛探索中国特色社会主义道路。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社会主义制度确立后，中国共产党艰辛探索适合中国国情的社会主义建设道路。</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党的八大正确分析了国内形势和国内主要矛盾的变化，明确提出了党和全国人民在新形势下的主要任务，从根本上改变了中国社会的发展方向。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中华人民共和国的成立，从根本上改变了中国社会的发展方向。党的八大为社会主义事业的发展指明了方向</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495327"/>
            <a:ext cx="10975658" cy="3517850"/>
          </a:xfrm>
        </p:spPr>
        <p:txBody>
          <a:bodyPr/>
          <a:lstStyle/>
          <a:p>
            <a:pPr indent="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社会主义改造完成后的主要任务是集中力量发展社会生产力，尽快把我国建设成富强民主文明和谐美丽的社会主义现代化强国。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社会主义改造完成后的主要任务是集中力量发展社会生产力，尽快把我国由落后的农业国变为先进的工业国。</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99185"/>
            <a:ext cx="11305256" cy="6542183"/>
          </a:xfrm>
        </p:spPr>
        <p:txBody>
          <a:bodyPr>
            <a:noAutofit/>
          </a:bodyPr>
          <a:lstStyle/>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P27</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毛泽东在一次讲话中说：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现在我们能造什么？能造桌子椅子，能造茶碗茶壶，能种粮食，还能磨成面粉，还能造纸，但是，一辆汽车、一架飞机、一辆坦克、一辆拖拉机都不能造。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这从一个侧面反映出，社会主义改造完成后我国社会主要矛盾是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人民对于建立先进的工业国的要求同落后的农业国的现实之间的矛盾　</a:t>
            </a:r>
            <a:r>
              <a:rPr lang="zh-CN" altLang="zh-CN" b="1" kern="100" dirty="0">
                <a:latin typeface="宋体"/>
                <a:cs typeface="宋体"/>
              </a:rPr>
              <a:t>②</a:t>
            </a:r>
            <a:r>
              <a:rPr lang="zh-CN" altLang="zh-CN" b="1" kern="100" dirty="0">
                <a:latin typeface="Times New Roman"/>
                <a:ea typeface="方正细黑一简体"/>
                <a:cs typeface="Times New Roman"/>
              </a:rPr>
              <a:t>无产阶级和资产阶级两大阶级之间的矛盾　</a:t>
            </a:r>
            <a:r>
              <a:rPr lang="zh-CN" altLang="zh-CN" b="1" kern="100" dirty="0">
                <a:latin typeface="宋体"/>
                <a:cs typeface="宋体"/>
              </a:rPr>
              <a:t>③</a:t>
            </a:r>
            <a:r>
              <a:rPr lang="zh-CN" altLang="zh-CN" b="1" kern="100" dirty="0">
                <a:latin typeface="Times New Roman"/>
                <a:ea typeface="方正细黑一简体"/>
                <a:cs typeface="Times New Roman"/>
              </a:rPr>
              <a:t>人民对于经济文化迅速发展的需要同当前经济文化不能满足人民需要的状况之间的矛盾　</a:t>
            </a:r>
            <a:r>
              <a:rPr lang="zh-CN" altLang="zh-CN" b="1" kern="100" dirty="0">
                <a:latin typeface="宋体"/>
                <a:cs typeface="宋体"/>
              </a:rPr>
              <a:t>④</a:t>
            </a:r>
            <a:r>
              <a:rPr lang="zh-CN" altLang="zh-CN" b="1" kern="100" dirty="0">
                <a:latin typeface="Times New Roman"/>
                <a:ea typeface="方正细黑一简体"/>
                <a:cs typeface="Times New Roman"/>
              </a:rPr>
              <a:t>人民日益增长的美好生活需要同发展不充分不平衡之间的矛盾</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主义改造完成后，我国社会的主要矛盾已经不再是无产阶级同资产阶级之间的矛盾，而是人民对于建立先进的工业国的要求同落后的农业国的现实之间的矛盾，是人民对于经济文化迅速发展的需要同当前经济文化不能满足人民需要的状况之间的矛盾，</a:t>
            </a:r>
            <a:r>
              <a:rPr lang="zh-CN" altLang="zh-CN" b="1" kern="100" dirty="0">
                <a:latin typeface="宋体"/>
                <a:cs typeface="宋体"/>
              </a:rPr>
              <a:t>①③</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排除。</a:t>
            </a:r>
            <a:r>
              <a:rPr lang="zh-CN" altLang="zh-CN" b="1" kern="100" dirty="0">
                <a:latin typeface="宋体"/>
                <a:cs typeface="宋体"/>
              </a:rPr>
              <a:t>④</a:t>
            </a:r>
            <a:r>
              <a:rPr lang="zh-CN" altLang="zh-CN" b="1" kern="100" dirty="0">
                <a:latin typeface="Times New Roman"/>
                <a:ea typeface="方正细黑一简体"/>
                <a:cs typeface="Times New Roman"/>
              </a:rPr>
              <a:t>是进入新时代我国所要解决的主要矛盾，不符合题意。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P28</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年，毛泽东在探究斯大林犯错误的原因时说，最重要的是独立思考，把马克思列宁主义与实际相结合，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现在是社会主义革命和建设时期，我们要进行第二次结合，找出在中国进行社会主义革命和建设的正确道路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。由此可见，毛泽东提出的是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．突破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城市中心论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农村包围城市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道路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．实行人民民主专政，发展马克思主义的国家学说</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．依据国情创造性提出分两步走的革命战略</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．探索适合中国国情的社会主义革命和建设道路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毛泽东提出的是探索适合中国国情的社会主义革命和建设道路，</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不符合题意。</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是中国共产党探索出的新民主主义革命道路，不符合题意。中国革命分为新民主主义革命和社会主义革命两个步骤，</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692696"/>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P29</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社会主义改造完成后，以毛泽东同志为主要代表的中国共产党人，对适合中国情况的社会主义建设道路进行了艰辛探索。这一艰辛探索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实现了马克思主义中国化时代化的第一次历史性飞跃　</a:t>
            </a:r>
            <a:r>
              <a:rPr lang="zh-CN" altLang="zh-CN" b="1" kern="100" dirty="0">
                <a:latin typeface="宋体"/>
                <a:cs typeface="宋体"/>
              </a:rPr>
              <a:t>②</a:t>
            </a:r>
            <a:r>
              <a:rPr lang="zh-CN" altLang="zh-CN" b="1" kern="100" dirty="0">
                <a:latin typeface="Times New Roman"/>
                <a:ea typeface="方正细黑一简体"/>
                <a:cs typeface="Times New Roman"/>
              </a:rPr>
              <a:t>是被实践证明了的关于中国建设的正确经验总结　</a:t>
            </a:r>
            <a:r>
              <a:rPr lang="zh-CN" altLang="zh-CN" b="1" kern="100" dirty="0">
                <a:latin typeface="宋体"/>
                <a:cs typeface="宋体"/>
              </a:rPr>
              <a:t>③</a:t>
            </a:r>
            <a:r>
              <a:rPr lang="zh-CN" altLang="zh-CN" b="1" kern="100" dirty="0">
                <a:latin typeface="Times New Roman"/>
                <a:ea typeface="方正细黑一简体"/>
                <a:cs typeface="Times New Roman"/>
              </a:rPr>
              <a:t>是在马克思列宁主义基本原理指导下进行的　</a:t>
            </a:r>
            <a:r>
              <a:rPr lang="zh-CN" altLang="zh-CN" b="1" kern="100" dirty="0">
                <a:latin typeface="宋体"/>
                <a:cs typeface="宋体"/>
              </a:rPr>
              <a:t>④</a:t>
            </a:r>
            <a:r>
              <a:rPr lang="zh-CN" altLang="zh-CN" b="1" kern="100" dirty="0">
                <a:latin typeface="Times New Roman"/>
                <a:ea typeface="方正细黑一简体"/>
                <a:cs typeface="Times New Roman"/>
              </a:rPr>
              <a:t>结合了自身实际，借鉴了苏联的经验教训</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746072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在中国革命和建设中实现了马克思主义中国化时代化的第一次历史性飞跃，</a:t>
            </a:r>
            <a:r>
              <a:rPr lang="zh-CN" altLang="zh-CN" b="1" kern="100" dirty="0">
                <a:latin typeface="宋体"/>
                <a:cs typeface="宋体"/>
              </a:rPr>
              <a:t>①</a:t>
            </a:r>
            <a:r>
              <a:rPr lang="zh-CN" altLang="zh-CN" b="1" kern="100" dirty="0">
                <a:latin typeface="Times New Roman"/>
                <a:ea typeface="方正细黑一简体"/>
                <a:cs typeface="Times New Roman"/>
              </a:rPr>
              <a:t>排除。毛泽东思想是被实践证明了的关于中国革命和建设的正确经验总结，</a:t>
            </a:r>
            <a:r>
              <a:rPr lang="zh-CN" altLang="zh-CN" b="1" kern="100" dirty="0">
                <a:latin typeface="宋体"/>
                <a:cs typeface="宋体"/>
              </a:rPr>
              <a:t>②</a:t>
            </a:r>
            <a:r>
              <a:rPr lang="zh-CN" altLang="zh-CN" b="1" kern="100" dirty="0">
                <a:latin typeface="Times New Roman"/>
                <a:ea typeface="方正细黑一简体"/>
                <a:cs typeface="Times New Roman"/>
              </a:rPr>
              <a:t>排除。社会主义建设道路的艰辛探索，是在马克思列宁主义基本原理指导下进行的，结合了自身实际，借鉴了苏联的经验教训，</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从社会主义建设取得的巨大成就看社会主义制度确立的影响</a:t>
            </a:r>
            <a:endParaRPr lang="zh-CN" altLang="zh-CN"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新中国成立后，特别是党的八大正确分析了国内形势和国内主要矛盾的变化，明确提出了党和全国人民在新形势下的主要任务，我国集中财力、物力搞建设、谋发展。</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年，生产资料私有制的社会主义改造完成后，我国社会主义制度建立。经过十年发展，同</a:t>
            </a:r>
            <a:r>
              <a:rPr lang="en-US" altLang="zh-CN" b="1" kern="100" dirty="0">
                <a:latin typeface="Times New Roman"/>
                <a:ea typeface="方正细黑一简体"/>
                <a:cs typeface="Courier New"/>
              </a:rPr>
              <a:t>1956</a:t>
            </a:r>
            <a:r>
              <a:rPr lang="zh-CN" altLang="zh-CN" b="1" kern="100" dirty="0">
                <a:latin typeface="Times New Roman"/>
                <a:ea typeface="方正细黑一简体"/>
                <a:cs typeface="Times New Roman"/>
              </a:rPr>
              <a:t>年相比，</a:t>
            </a:r>
            <a:r>
              <a:rPr lang="en-US" altLang="zh-CN" b="1" kern="100" dirty="0">
                <a:latin typeface="Times New Roman"/>
                <a:ea typeface="方正细黑一简体"/>
                <a:cs typeface="Courier New"/>
              </a:rPr>
              <a:t>1966</a:t>
            </a:r>
            <a:r>
              <a:rPr lang="zh-CN" altLang="zh-CN" b="1" kern="100" dirty="0">
                <a:latin typeface="Times New Roman"/>
                <a:ea typeface="方正细黑一简体"/>
                <a:cs typeface="Times New Roman"/>
              </a:rPr>
              <a:t>年全国工业固定资产按原价计算，增长了</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倍。棉纱、原煤、发电量、钢和机械设备等主要工业产品的产量，都有很大增长</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720"/>
            <a:ext cx="10975658" cy="4958009"/>
          </a:xfrm>
        </p:spPr>
        <p:txBody>
          <a:bodyPr>
            <a:normAutofit/>
          </a:bodyPr>
          <a:lstStyle/>
          <a:p>
            <a:pPr indent="0" algn="just">
              <a:tabLst>
                <a:tab pos="5311140" algn="l"/>
              </a:tabLst>
            </a:pPr>
            <a:r>
              <a:rPr lang="zh-CN" altLang="zh-CN" b="1" kern="100" dirty="0">
                <a:latin typeface="Times New Roman"/>
                <a:ea typeface="方正细黑一简体"/>
                <a:cs typeface="Times New Roman"/>
              </a:rPr>
              <a:t>石油工业的发展尤其突出，到</a:t>
            </a:r>
            <a:r>
              <a:rPr lang="en-US" altLang="zh-CN" b="1" kern="100" dirty="0">
                <a:latin typeface="Times New Roman"/>
                <a:ea typeface="方正细黑一简体"/>
                <a:cs typeface="Courier New"/>
              </a:rPr>
              <a:t>1965</a:t>
            </a:r>
            <a:r>
              <a:rPr lang="zh-CN" altLang="zh-CN" b="1" kern="100" dirty="0">
                <a:latin typeface="Times New Roman"/>
                <a:ea typeface="方正细黑一简体"/>
                <a:cs typeface="Times New Roman"/>
              </a:rPr>
              <a:t>年已经实现原油和石油产品的全部自给。电子工业、原子能、航天工业等逐步建设起来，初步改善了工业布局，形成有相当规模和一定技术水平的工业体系。新中国仅用</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年时间完成了西方国家</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年才能完成的成就，基本建立了独立完整的工业体系和国民经济体系，为现代化建设打下了坚实的物质基础。并在总结经验教训的基础上，提出了有别于苏联模式的中国社会主义建设道路，指出了应当怎样建设社会主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．我国社会发生的翻天覆地变化证明了什么？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社会主义制度建立之后，我国社会发生的翻天覆地变化雄辩地证明：只有社会主义才能救中国。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．分析上述时期我国社会主义建设取得巨大成就的原因。</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社会主义改造的伟大胜利，极大地激发了广大人民群众建设社会主义的积极性，社会生产力有了比较迅速的发展，社会秩序更加稳定，人民民主专政更加巩固，从而为我国全面建设社会主义奠定了坚实基础。</a:t>
            </a:r>
            <a:r>
              <a:rPr lang="zh-CN" altLang="zh-CN" b="1" kern="100" dirty="0">
                <a:latin typeface="宋体"/>
                <a:cs typeface="宋体"/>
              </a:rPr>
              <a:t>②</a:t>
            </a:r>
            <a:r>
              <a:rPr lang="zh-CN" altLang="zh-CN" b="1" kern="100" dirty="0">
                <a:latin typeface="Times New Roman"/>
                <a:ea typeface="方正细黑一简体"/>
                <a:cs typeface="Times New Roman"/>
              </a:rPr>
              <a:t>社会主义制度确立后，中国共产党在马克思列宁主义基本原理指导下，以苏联的经验教训为鉴戒，结合中国具体实际，艰辛探索适合中国国情的社会主义建设道路。</a:t>
            </a:r>
            <a:r>
              <a:rPr lang="zh-CN" altLang="zh-CN" b="1" kern="100" dirty="0">
                <a:latin typeface="宋体"/>
                <a:cs typeface="宋体"/>
              </a:rPr>
              <a:t>③</a:t>
            </a:r>
            <a:r>
              <a:rPr lang="zh-CN" altLang="zh-CN" b="1" kern="100" dirty="0">
                <a:latin typeface="Times New Roman"/>
                <a:ea typeface="方正细黑一简体"/>
                <a:cs typeface="Times New Roman"/>
              </a:rPr>
              <a:t>党的八大正确分析了国内形势和国内主要矛盾的变化，明确提出了党和全国人民在新形势下的主要任务，为社会主义事业的发展指明了方向</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1"/>
            <a:ext cx="10975658" cy="3877889"/>
          </a:xfrm>
        </p:spPr>
        <p:txBody>
          <a:bodyPr/>
          <a:lstStyle/>
          <a:p>
            <a:pPr indent="0" algn="just">
              <a:lnSpc>
                <a:spcPct val="200000"/>
              </a:lnSpc>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毛泽东把马克思列宁主义基本原理同中国具体实际进行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第二次结合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，以毛泽东同志为主要代表的中国共产党人，结合新的实际丰富和发展毛泽东思想，提出关于社会主义建设的一系列重要思想。</a:t>
            </a:r>
            <a:endParaRPr lang="zh-CN" altLang="zh-CN" kern="100" dirty="0">
              <a:latin typeface="宋体"/>
              <a:cs typeface="Courier New"/>
            </a:endParaRPr>
          </a:p>
          <a:p>
            <a:pPr indent="0">
              <a:lnSpc>
                <a:spcPct val="200000"/>
              </a:lnSpc>
            </a:pPr>
            <a:endParaRPr lang="zh-CN" altLang="en-US" dirty="0"/>
          </a:p>
          <a:p>
            <a:pPr indent="0">
              <a:lnSpc>
                <a:spcPct val="200000"/>
              </a:lnSpc>
            </a:pPr>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822103"/>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社会主义制度确立所产生的深层次影响</a:t>
            </a:r>
            <a:endParaRPr lang="zh-CN" altLang="zh-CN"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我国的经济结构发生了根本变化。</a:t>
            </a:r>
            <a:r>
              <a:rPr lang="zh-CN" altLang="zh-CN" b="1" kern="100" dirty="0">
                <a:latin typeface="Times New Roman"/>
                <a:ea typeface="方正细黑一简体"/>
                <a:cs typeface="Times New Roman"/>
              </a:rPr>
              <a:t>生产资料私有制基本被消灭，社会主义公有制成为国民经济的主体部分。这可以发挥集中力量办大事的显著优势，为发展社会生产力开辟了广阔的道路。</a:t>
            </a:r>
            <a:endParaRPr lang="zh-CN" altLang="zh-CN"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我国的阶级关系发生了重要变化。</a:t>
            </a:r>
            <a:r>
              <a:rPr lang="zh-CN" altLang="zh-CN" b="1" kern="100" dirty="0">
                <a:latin typeface="Times New Roman"/>
                <a:ea typeface="方正细黑一简体"/>
                <a:cs typeface="Times New Roman"/>
              </a:rPr>
              <a:t>广大劳动人民从此彻底摆脱了受压迫、受剥削的地位，成为生产资料的主人，剥削阶级已经被消灭。这极大地提高了工人阶级和广大劳动人民的积极性和创造性</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大大解放了我国的社会生产力。</a:t>
            </a:r>
            <a:r>
              <a:rPr lang="zh-CN" altLang="zh-CN" b="1" kern="100" dirty="0">
                <a:latin typeface="Times New Roman"/>
                <a:ea typeface="方正细黑一简体"/>
                <a:cs typeface="Times New Roman"/>
              </a:rPr>
              <a:t>第一个五年计划超额完成，使我国国民经济结构发生了很大变化，奠定了社会主义工业化的初步基础。工业的高速度发展，缩小了与发达国家的差距，为以后大规模社会主义建设开辟了道路。</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确立了中国共产党领导的人民民主专政的社会主义政治制度。</a:t>
            </a:r>
            <a:r>
              <a:rPr lang="en-US" altLang="zh-CN" b="1" kern="100" dirty="0">
                <a:latin typeface="Times New Roman"/>
                <a:ea typeface="方正细黑一简体"/>
                <a:cs typeface="Courier New"/>
              </a:rPr>
              <a:t>1954</a:t>
            </a:r>
            <a:r>
              <a:rPr lang="zh-CN" altLang="zh-CN" b="1" kern="100" dirty="0">
                <a:latin typeface="Times New Roman"/>
                <a:ea typeface="方正细黑一简体"/>
                <a:cs typeface="Times New Roman"/>
              </a:rPr>
              <a:t>年的《中华人民共和国宪法》，以国家根本法的形式确认了中国人民掌握国家权力的历史变革。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(5)</a:t>
            </a:r>
            <a:r>
              <a:rPr lang="zh-CN" altLang="zh-CN" b="1" kern="100" dirty="0">
                <a:solidFill>
                  <a:srgbClr val="0000FF"/>
                </a:solidFill>
                <a:latin typeface="Times New Roman"/>
                <a:ea typeface="方正细黑一简体"/>
                <a:cs typeface="Times New Roman"/>
              </a:rPr>
              <a:t>社会主要矛盾发生了变化。</a:t>
            </a:r>
            <a:r>
              <a:rPr lang="zh-CN" altLang="zh-CN" b="1" kern="100" dirty="0">
                <a:latin typeface="Times New Roman"/>
                <a:ea typeface="方正细黑一简体"/>
                <a:cs typeface="Times New Roman"/>
              </a:rPr>
              <a:t>社会主义改造完成后，我国社会的主要矛盾已经不再是无产阶级同资产阶级之间的矛盾，而是人民对于建立先进的工业国的要求同落后的农业国的现实之间的矛盾，是人民对于经济文化迅速发展的需要同当前经济文化不能满足人民需要的状况之间的矛盾。</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169"/>
            <a:ext cx="10975658" cy="6686200"/>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主义制度确立后，我国建立起独立的比较完整的工业体系和国民经济体系，农业方面初步满足了占世界四分之一人口的基本生活需求，建筑、交通运输等基础设施建设获得较快发展，教育医疗事业得到长足进步，科技发展取得重要突破。这些发展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表明我国社会主义建设过程是一帆风顺的</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证实社会主义能够迅速取代资本主义</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表明我国社会发生了翻天覆地的变化</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雄辩地证明只有社会主义才能救中国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81767" y="1279301"/>
            <a:ext cx="10744412" cy="4525963"/>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我国社会主义建设过程不是一帆风顺的，</a:t>
            </a:r>
            <a:r>
              <a:rPr lang="zh-CN" altLang="zh-CN" b="1" kern="100" dirty="0">
                <a:latin typeface="宋体"/>
                <a:cs typeface="宋体"/>
              </a:rPr>
              <a:t>①</a:t>
            </a:r>
            <a:r>
              <a:rPr lang="zh-CN" altLang="zh-CN" b="1" kern="100" dirty="0">
                <a:latin typeface="Times New Roman"/>
                <a:ea typeface="方正细黑一简体"/>
                <a:cs typeface="Times New Roman"/>
              </a:rPr>
              <a:t>错误。社会主义取代资本主义是一个长期曲折的过程，</a:t>
            </a:r>
            <a:r>
              <a:rPr lang="zh-CN" altLang="zh-CN" b="1" kern="100" dirty="0">
                <a:latin typeface="宋体"/>
                <a:cs typeface="宋体"/>
              </a:rPr>
              <a:t>②</a:t>
            </a:r>
            <a:r>
              <a:rPr lang="zh-CN" altLang="zh-CN" b="1" kern="100" dirty="0">
                <a:latin typeface="Times New Roman"/>
                <a:ea typeface="方正细黑一简体"/>
                <a:cs typeface="Times New Roman"/>
              </a:rPr>
              <a:t>错误。材料表明我国社会发生了翻天覆地的变化，也证明了只有社会主义才能救中国，</a:t>
            </a:r>
            <a:r>
              <a:rPr lang="zh-CN" altLang="zh-CN" b="1" kern="100" dirty="0">
                <a:latin typeface="宋体"/>
                <a:cs typeface="宋体"/>
              </a:rPr>
              <a:t>③④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鞋子合不合脚，自己穿着才知道。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一个国家的发展道路合不合适，只有这个国家的人民才最有发言权。社会主义制度确立后，中国共产党就如何在中国建设、巩固和发展社会主义这一课题，带领中国人民进行了艰辛的探索。其中正确的是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从中国的具体实际出发制定方针路线　</a:t>
            </a:r>
            <a:r>
              <a:rPr lang="zh-CN" altLang="zh-CN" b="1" kern="100" dirty="0">
                <a:latin typeface="宋体"/>
                <a:cs typeface="宋体"/>
              </a:rPr>
              <a:t>②</a:t>
            </a:r>
            <a:r>
              <a:rPr lang="zh-CN" altLang="zh-CN" b="1" kern="100" dirty="0">
                <a:latin typeface="Times New Roman"/>
                <a:ea typeface="方正细黑一简体"/>
                <a:cs typeface="Times New Roman"/>
              </a:rPr>
              <a:t>坚持社会主义道路不能学习外国经验　</a:t>
            </a:r>
            <a:r>
              <a:rPr lang="zh-CN" altLang="zh-CN" b="1" kern="100" dirty="0">
                <a:latin typeface="宋体"/>
                <a:cs typeface="宋体"/>
              </a:rPr>
              <a:t>③</a:t>
            </a:r>
            <a:r>
              <a:rPr lang="zh-CN" altLang="zh-CN" b="1" kern="100" dirty="0">
                <a:latin typeface="Times New Roman"/>
                <a:ea typeface="方正细黑一简体"/>
                <a:cs typeface="Times New Roman"/>
              </a:rPr>
              <a:t>各国政治制度模式应该固定不变　</a:t>
            </a:r>
            <a:r>
              <a:rPr lang="zh-CN" altLang="zh-CN" b="1" kern="100" dirty="0">
                <a:latin typeface="宋体"/>
                <a:cs typeface="宋体"/>
              </a:rPr>
              <a:t>④</a:t>
            </a:r>
            <a:r>
              <a:rPr lang="zh-CN" altLang="zh-CN" b="1" kern="100" dirty="0">
                <a:latin typeface="Times New Roman"/>
                <a:ea typeface="方正细黑一简体"/>
                <a:cs typeface="Times New Roman"/>
              </a:rPr>
              <a:t>发展马克思列宁主义，提出新的理论</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21"/>
            <a:ext cx="10975658" cy="3949896"/>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社会主义制度确立后，中国共产党从中国的具体实际出发制定方针路线，并发展马克思列宁主义，提出新的理论，</a:t>
            </a:r>
            <a:r>
              <a:rPr lang="zh-CN" altLang="zh-CN" b="1" kern="100" dirty="0">
                <a:latin typeface="宋体"/>
                <a:cs typeface="宋体"/>
              </a:rPr>
              <a:t>①④</a:t>
            </a:r>
            <a:r>
              <a:rPr lang="zh-CN" altLang="zh-CN" b="1" kern="100" dirty="0">
                <a:latin typeface="Times New Roman"/>
                <a:ea typeface="方正细黑一简体"/>
                <a:cs typeface="Times New Roman"/>
              </a:rPr>
              <a:t>正确。坚持社会主义道路可以适当借鉴外国优秀的经验，</a:t>
            </a:r>
            <a:r>
              <a:rPr lang="zh-CN" altLang="zh-CN" b="1" kern="100" dirty="0">
                <a:latin typeface="宋体"/>
                <a:cs typeface="宋体"/>
              </a:rPr>
              <a:t>②</a:t>
            </a:r>
            <a:r>
              <a:rPr lang="zh-CN" altLang="zh-CN" b="1" kern="100" dirty="0">
                <a:latin typeface="Times New Roman"/>
                <a:ea typeface="方正细黑一简体"/>
                <a:cs typeface="Times New Roman"/>
              </a:rPr>
              <a:t>错误。各国政治制度模式并不是固定不变的，</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7308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2"/>
            <a:ext cx="10975658" cy="6110134"/>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在中国这样的社会历史条件下建设社会主义，没有先例，犹如攀登一座人迹未至的高山，一切攀登者都要披荆斩棘、开通道路。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下列关于我国社会主义建设的探索，理解正确的是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毛泽东把马克思列宁主义基本原理同中国具体实际进行了第一次结合　</a:t>
            </a:r>
            <a:r>
              <a:rPr lang="zh-CN" altLang="zh-CN" b="1" kern="100" dirty="0">
                <a:latin typeface="宋体"/>
                <a:cs typeface="宋体"/>
              </a:rPr>
              <a:t>②</a:t>
            </a:r>
            <a:r>
              <a:rPr lang="zh-CN" altLang="zh-CN" b="1" kern="100" dirty="0">
                <a:latin typeface="Times New Roman"/>
                <a:ea typeface="方正细黑一简体"/>
                <a:cs typeface="Times New Roman"/>
              </a:rPr>
              <a:t>为在新的历史时期开创中国特色社会主义提供了宝贵经验、理论准备、物质基础　</a:t>
            </a:r>
            <a:r>
              <a:rPr lang="zh-CN" altLang="zh-CN" b="1" kern="100" dirty="0">
                <a:latin typeface="宋体"/>
                <a:cs typeface="宋体"/>
              </a:rPr>
              <a:t>③</a:t>
            </a:r>
            <a:r>
              <a:rPr lang="zh-CN" altLang="zh-CN" b="1" kern="100" dirty="0">
                <a:latin typeface="Times New Roman"/>
                <a:ea typeface="方正细黑一简体"/>
                <a:cs typeface="Times New Roman"/>
              </a:rPr>
              <a:t>经历了严重的曲折，启示我们要以史为鉴，更好发展　</a:t>
            </a:r>
            <a:r>
              <a:rPr lang="zh-CN" altLang="zh-CN" b="1" kern="100" dirty="0">
                <a:latin typeface="宋体"/>
                <a:cs typeface="宋体"/>
              </a:rPr>
              <a:t>④</a:t>
            </a:r>
            <a:r>
              <a:rPr lang="zh-CN" altLang="zh-CN" b="1" kern="100" dirty="0">
                <a:latin typeface="Times New Roman"/>
                <a:ea typeface="方正细黑一简体"/>
                <a:cs typeface="Times New Roman"/>
              </a:rPr>
              <a:t>启示我们不能借鉴外国经验</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453021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548680"/>
            <a:ext cx="10975658" cy="5390054"/>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党</a:t>
            </a:r>
            <a:r>
              <a:rPr lang="zh-CN" altLang="zh-CN" b="1" kern="100" dirty="0">
                <a:latin typeface="Times New Roman"/>
                <a:ea typeface="方正细黑一简体"/>
                <a:cs typeface="Times New Roman"/>
              </a:rPr>
              <a:t>在社会主义革命和建设中取得的独创性理论成果和巨大成就，为在新的历史时期开创中国特色社会主义提供了宝贵经验、理论准备、物质基础，我们要以史为鉴，更好发展，</a:t>
            </a:r>
            <a:r>
              <a:rPr lang="zh-CN" altLang="zh-CN" b="1" kern="100" dirty="0">
                <a:latin typeface="宋体"/>
                <a:cs typeface="宋体"/>
              </a:rPr>
              <a:t>②③</a:t>
            </a:r>
            <a:r>
              <a:rPr lang="zh-CN" altLang="zh-CN" b="1" kern="100" dirty="0">
                <a:latin typeface="Times New Roman"/>
                <a:ea typeface="方正细黑一简体"/>
                <a:cs typeface="Times New Roman"/>
              </a:rPr>
              <a:t>正确。在社会主义建设的探索过程中，毛泽东提出把马克思列宁主义基本原理同中国具体实际进行了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第二次结合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而不是第一次结合，</a:t>
            </a:r>
            <a:r>
              <a:rPr lang="zh-CN" altLang="zh-CN" b="1" kern="100" dirty="0">
                <a:latin typeface="宋体"/>
                <a:cs typeface="宋体"/>
              </a:rPr>
              <a:t>①</a:t>
            </a:r>
            <a:r>
              <a:rPr lang="zh-CN" altLang="zh-CN" b="1" kern="100" dirty="0">
                <a:latin typeface="Times New Roman"/>
                <a:ea typeface="方正细黑一简体"/>
                <a:cs typeface="Times New Roman"/>
              </a:rPr>
              <a:t>错误。中国共产党在探索适合中国国情的社会主义建设道路的过程中，借鉴了苏联经验教训，</a:t>
            </a:r>
            <a:r>
              <a:rPr lang="zh-CN" altLang="zh-CN" b="1" kern="100" dirty="0">
                <a:latin typeface="宋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2453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850256" y="2708920"/>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框题跟踪检测（四） 社会主义制度在中国的确立</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358</TotalTime>
  <Words>6197</Words>
  <Application>Microsoft Office PowerPoint</Application>
  <PresentationFormat>自定义</PresentationFormat>
  <Paragraphs>219</Paragraphs>
  <Slides>52</Slides>
  <Notes>0</Notes>
  <HiddenSlides>0</HiddenSlides>
  <MMClips>0</MMClips>
  <ScaleCrop>false</ScaleCrop>
  <HeadingPairs>
    <vt:vector size="4" baseType="variant">
      <vt:variant>
        <vt:lpstr>主题</vt:lpstr>
      </vt:variant>
      <vt:variant>
        <vt:i4>1</vt:i4>
      </vt:variant>
      <vt:variant>
        <vt:lpstr>幻灯片标题</vt:lpstr>
      </vt:variant>
      <vt:variant>
        <vt:i4>52</vt:i4>
      </vt:variant>
    </vt:vector>
  </HeadingPairs>
  <TitlesOfParts>
    <vt:vector size="5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182</cp:revision>
  <dcterms:created xsi:type="dcterms:W3CDTF">2021-04-02T06:41:31Z</dcterms:created>
  <dcterms:modified xsi:type="dcterms:W3CDTF">2023-08-24T09:49:49Z</dcterms:modified>
</cp:coreProperties>
</file>